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1" r:id="rId8"/>
    <p:sldId id="270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A7DD2-9B78-6D4E-B009-B13C1CDCB446}" v="44" dt="2024-12-08T03:27:25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638"/>
  </p:normalViewPr>
  <p:slideViewPr>
    <p:cSldViewPr snapToGrid="0">
      <p:cViewPr varScale="1">
        <p:scale>
          <a:sx n="88" d="100"/>
          <a:sy n="88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99CD-573A-7F79-DABA-732B1B258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31BB3-1C54-F5B8-7219-FDBA94756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890A8-B119-43A1-D819-657D2D22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E3C2-D22B-D005-2649-F06DBAEE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84644-5A3F-92C5-F822-45C332FE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3ADF-6562-4210-A41D-59F83C4C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0FBFB-803B-BDFB-1AD6-9678DC68D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F26A4-A1FB-67D8-E3D3-062FA050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15444-F02C-D12B-3900-257706DD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7CDB1-70B3-AE56-E161-E766DCE5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F6B59-7638-C965-7690-1A0549C36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07FFF-40E5-B8A5-3BD7-B312EA8DB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7EDEB-BB48-C408-5906-F0C2CA66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29885-9551-A83D-424E-98EB7AFD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145A3-0B50-7BD4-8A81-8D8225DA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8F4E-5803-4DAB-6B11-348C4D62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0517-79BE-FCC7-6B6F-D689B3D2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D30BA-7E2D-812B-5C9A-8BDE4CF8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20B0C-AF0E-C8B9-1822-5582A253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4777-9EBE-C2FD-E4ED-400A1D37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49F-8C2C-4C6B-DB69-A7688173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D7D1-5868-4480-B806-AD120008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A8A7-FE76-A9DC-A8C6-9ED23F8B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1E145-8CE7-3FBC-8C3F-6A6EA5AF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B9A4-744C-89B8-1956-5EE15023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0B3C-128F-5F97-5290-C2502B32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EB079-5A01-A58A-2165-1A475E1DA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2A1EF-1E06-7F74-B79C-1FD4A046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F6560-3122-BD16-1811-06D1F79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C37A5-C486-44D1-91B1-95A9392E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92086-DD49-E539-E89C-4F81D23A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0AB4-601C-8898-2BD5-3B5FAFDF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2BBCD-31D3-FA8E-69FB-11F9866D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508AD-18E9-5DB8-D861-BAD7AE019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2716B-3C06-FE05-6B6E-62075EE7B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34DF2-2977-06B1-E3B8-4C486685F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B5A83-6B5B-3181-C9A1-3E597F28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88509-8BD7-35E8-1EBD-9B757139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98C29-23FA-3C23-C652-5D0084F6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58C8-BFA2-23FE-C77A-1C339329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417EE-B617-8BB4-9A39-D37694F6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3A20E-1838-CCD0-1C5E-3920121A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062E3-1E94-270C-6546-FBF633F4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9E7EE-4016-6677-443F-B34AB147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13FB6-1DF2-E9DB-ADA5-0393F41E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C203-EBB3-4F9A-45DC-4A983F4F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0635-4D91-F616-6172-2AC527C7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633D-375E-13EA-07F7-4FFDC8FE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23A37-762F-A132-483E-68A34AB74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FD915-0C88-8F8A-3680-D0D02EF4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DC13-32D2-C5DF-C7AA-B8F37709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04D21-AC64-44FC-6710-ED808318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6A45-C5AB-A7D5-2C48-DAB7216B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D2209-361A-FFC6-EC76-511B8235C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FBACB-0D86-A50B-3F25-CB6C6C0EE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D8EBB-3A4E-6952-C7FC-8A2E008C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8B282-A038-0658-A429-6550C37C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27431-18B2-6143-0DF2-A93A126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202B6-8889-000B-885E-FD5AC701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1BA12-643E-2E98-FE3F-7451BDD2E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AEFA-4E61-6014-5933-AB664C520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3DF5D-7847-3C47-9677-F7114D3CFCDD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97CF-54BF-6C6F-7D85-34DBD417D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204C-107F-F83C-A04B-9B38E9EF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A415D-DFE0-5C49-95E0-41AC5B61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86045A-5AE8-5C28-37C7-359EA7417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413" y="2292935"/>
            <a:ext cx="5448730" cy="1270397"/>
          </a:xfrm>
        </p:spPr>
        <p:txBody>
          <a:bodyPr anchor="b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zh-CN" altLang="en-US" sz="5400" kern="100" dirty="0">
                <a:solidFill>
                  <a:schemeClr val="tx2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解經入門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CE901-7803-7335-AAC2-E8B6F58A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7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BA06-290F-14AA-781F-29535CC8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四、聖經的特性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775B-3362-F512-7418-19E576DA8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4.1 </a:t>
            </a: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無誤性
</a:t>
            </a: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4.2 </a:t>
            </a: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雙重作者性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97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BBAD-642B-9B92-0EA8-5579603E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812800"/>
            <a:ext cx="10584543" cy="5364163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提后</a:t>
            </a:r>
            <a:r>
              <a:rPr lang="en-US" altLang="zh-CN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3</a:t>
            </a: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en-US" altLang="zh-CN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16 </a:t>
            </a: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聖經都是 神所默示的，於教訓、督責、使人歸正、教導人學義都是有益的。
彼后</a:t>
            </a:r>
            <a:r>
              <a:rPr lang="en-US" altLang="zh-CN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1</a:t>
            </a: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：</a:t>
            </a:r>
            <a:r>
              <a:rPr lang="en-US" altLang="zh-CN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20-21</a:t>
            </a: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第一要緊的，該知道經上所有的預言沒有可隨私意解說的</a:t>
            </a:r>
            <a:r>
              <a:rPr lang="en-US" altLang="zh-CN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; </a:t>
            </a:r>
            <a:r>
              <a:rPr lang="zh-CN" altLang="en-US" sz="36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因為預言從來沒有出於人意的，乃是人被聖靈感動，說出神的話來。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585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F3DF-DD59-4027-EF48-1FD03244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effectLst/>
                <a:latin typeface="Helvetica Neue" panose="02000503000000020004" pitchFamily="2" charset="0"/>
                <a:ea typeface="DengXian" panose="02010600030101010101" pitchFamily="2" charset="-122"/>
                <a:cs typeface="SimSun" panose="02010600030101010101" pitchFamily="2" charset="-122"/>
              </a:rPr>
              <a:t>五、解經的目標</a:t>
            </a:r>
            <a:endParaRPr lang="en-US" sz="4000" dirty="0"/>
          </a:p>
        </p:txBody>
      </p:sp>
      <p:pic>
        <p:nvPicPr>
          <p:cNvPr id="1032" name="Picture 8" descr="这不是一支烟斗一马格里特最著名的画">
            <a:extLst>
              <a:ext uri="{FF2B5EF4-FFF2-40B4-BE49-F238E27FC236}">
                <a16:creationId xmlns:a16="http://schemas.microsoft.com/office/drawing/2014/main" id="{57B9B6A7-9B7C-B92B-B37E-547590B8E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82" y="1825625"/>
            <a:ext cx="60540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ECD-CA78-5E1B-EBC8-13EF10A9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作業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ECF2-4165-0330-38E6-E862520C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閱讀創</a:t>
            </a:r>
            <a:r>
              <a:rPr lang="en-US" altLang="zh-CN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1-2</a:t>
            </a:r>
            <a:r>
              <a:rPr lang="zh-CN" alt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，三遍。
觀察經文在說什麼，作者要表達什麼。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112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BF9A4-5AA3-E3FB-1F35-4BBEB7497201}"/>
              </a:ext>
            </a:extLst>
          </p:cNvPr>
          <p:cNvSpPr txBox="1"/>
          <p:nvPr/>
        </p:nvSpPr>
        <p:spPr>
          <a:xfrm>
            <a:off x="3169624" y="2235041"/>
            <a:ext cx="6739136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談一談對這季主日學的期待？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49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10A0-57B6-711D-FDF8-83E9372D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課程目標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4F7D-9E0B-2738-16AD-82E9F4EB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理性上：掌握基本的解經原則，學習正確解釋經文的方法。
</a:t>
            </a: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知性上：提供對解釋經文的興趣，熱愛神的話語。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5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255B-8D5E-4616-7712-0849C6BA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課程要求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FF3C-85B8-2687-219C-B8CFD68D7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Microsoft Himalaya" pitchFamily="2" charset="0"/>
                <a:cs typeface="Microsoft Himalaya" pitchFamily="2" charset="0"/>
              </a:rPr>
              <a:t>課堂參與（三位領禱）</a:t>
            </a:r>
            <a:endParaRPr lang="en-US" altLang="zh-CN" sz="40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+mn-ea"/>
                <a:cs typeface="Microsoft Himalaya" pitchFamily="2" charset="0"/>
              </a:rPr>
              <a:t>必須寫作業（紙質或</a:t>
            </a:r>
            <a:r>
              <a:rPr lang="en-US" altLang="zh-CN" sz="4000" dirty="0">
                <a:latin typeface="+mn-ea"/>
                <a:cs typeface="Microsoft Himalaya" pitchFamily="2" charset="0"/>
              </a:rPr>
              <a:t>Email</a:t>
            </a:r>
            <a:r>
              <a:rPr lang="zh-CN" altLang="en-US" sz="4000" dirty="0">
                <a:latin typeface="+mn-ea"/>
                <a:cs typeface="Microsoft Himalaya" pitchFamily="2" charset="0"/>
              </a:rPr>
              <a:t>）</a:t>
            </a:r>
            <a:endParaRPr lang="en-US" altLang="zh-CN" sz="4000" dirty="0">
              <a:latin typeface="+mn-ea"/>
              <a:cs typeface="Microsoft Himalaya" pitchFamily="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Microsoft Himalaya" pitchFamily="2" charset="0"/>
                <a:cs typeface="Microsoft Himalaya" pitchFamily="2" charset="0"/>
              </a:rPr>
              <a:t>缺課不多於兩次</a:t>
            </a:r>
            <a:endParaRPr lang="en-US" altLang="zh-CN" sz="4000" dirty="0">
              <a:latin typeface="+mn-ea"/>
              <a:cs typeface="Microsoft Himalaya" pitchFamily="2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A9BA-0D47-C094-5334-77EB7FD4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解經須知</a:t>
            </a:r>
            <a:r>
              <a:rPr lang="zh-CN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5A8CA-8897-770D-3475-492DC4B7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29"/>
            <a:ext cx="10965872" cy="493984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一、解經的定義
希臘文：</a:t>
            </a:r>
            <a:r>
              <a:rPr lang="el-GR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διερμηνεύω</a:t>
            </a:r>
            <a:r>
              <a:rPr lang="zh-CN" altLang="el-GR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闡明、解釋或翻譯。
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路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27】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於是從摩西和眾先知起，凡經上所指著自己的話，都給他們講解明白了。
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林前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10】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又叫一人能行異能，又叫一人能作先知，又叫一人能辨別諸靈，又叫一人能說方言，又叫一人能翻方言。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39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F135-58B0-F313-CD01-429D3EBA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二、解經的重要性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A67C-06B1-6405-0C74-28C5BEC9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積極：正確明白神的啟示
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徒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這地方的人賢於帖撒羅尼迦的人，甘心領受這道，天天考查聖經，要曉得這道是與不是。
提后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你當竭力在神面前得蒙喜悅，作無愧的工人，按著正意分解真理的道。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05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8A8A-CEF2-C24C-1A5A-7EC9A936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0A0C-8C01-4907-E233-E7EA50346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負面：回應錯誤的解經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05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D4F91-A0F4-AB24-1441-DA5C05481BFC}"/>
              </a:ext>
            </a:extLst>
          </p:cNvPr>
          <p:cNvSpPr txBox="1"/>
          <p:nvPr/>
        </p:nvSpPr>
        <p:spPr>
          <a:xfrm>
            <a:off x="1509485" y="1064086"/>
            <a:ext cx="622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三、解經的挑戰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C515C-06D8-31F0-4429-8E09E7405582}"/>
              </a:ext>
            </a:extLst>
          </p:cNvPr>
          <p:cNvSpPr txBox="1"/>
          <p:nvPr/>
        </p:nvSpPr>
        <p:spPr>
          <a:xfrm>
            <a:off x="1727200" y="2104571"/>
            <a:ext cx="5791200" cy="333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3.1</a:t>
            </a:r>
            <a:r>
              <a:rPr lang="zh-CN" altLang="en-US" sz="3600" dirty="0"/>
              <a:t> 時間的差距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en-US" altLang="zh-CN" sz="3600" dirty="0"/>
              <a:t>3.2</a:t>
            </a:r>
            <a:r>
              <a:rPr lang="zh-CN" altLang="en-US" sz="3600" dirty="0"/>
              <a:t> 文化的差距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en-US" altLang="zh-CN" sz="3600" dirty="0"/>
              <a:t>3.3</a:t>
            </a:r>
            <a:r>
              <a:rPr lang="zh-CN" altLang="en-US" sz="3600" dirty="0"/>
              <a:t> 預言的差距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en-US" altLang="zh-CN" sz="3600" dirty="0"/>
              <a:t>3.4</a:t>
            </a:r>
            <a:r>
              <a:rPr lang="zh-CN" altLang="en-US" sz="3600" dirty="0"/>
              <a:t> 前設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98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3088-C5EC-F4DC-F969-967F2D45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" y="420914"/>
            <a:ext cx="11364685" cy="6139543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林前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我說男不近女倒好。</a:t>
            </a:r>
            <a:endParaRPr lang="en-US" altLang="zh-CN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NIV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It is good for a man not to marry.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現代中文譯本：一個男人能夠不結婚倒是好的。</a:t>
            </a:r>
            <a:endParaRPr lang="en-US" altLang="zh-CN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KJV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RSV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is good (or well) for a man not to touch a woman.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NEB</a:t>
            </a:r>
            <a:r>
              <a:rPr 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is a good thing for a man to have nothing to do with women</a:t>
            </a:r>
            <a:r>
              <a:rPr lang="en-US" altLang="zh-CN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TNIV:  It is good for a man not to have sexual relations with a woman.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呂振中譯本：男人與女人沒有性接觸的好。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5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523</Words>
  <Application>Microsoft Macintosh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Helvetica Neue</vt:lpstr>
      <vt:lpstr>Microsoft Himalaya</vt:lpstr>
      <vt:lpstr>Office Theme</vt:lpstr>
      <vt:lpstr>解經入門</vt:lpstr>
      <vt:lpstr>PowerPoint Presentation</vt:lpstr>
      <vt:lpstr>課程目標</vt:lpstr>
      <vt:lpstr>課程要求</vt:lpstr>
      <vt:lpstr>解經須知（1）</vt:lpstr>
      <vt:lpstr>二、解經的重要性</vt:lpstr>
      <vt:lpstr>PowerPoint Presentation</vt:lpstr>
      <vt:lpstr>PowerPoint Presentation</vt:lpstr>
      <vt:lpstr>PowerPoint Presentation</vt:lpstr>
      <vt:lpstr>四、聖經的特性</vt:lpstr>
      <vt:lpstr>PowerPoint Presentation</vt:lpstr>
      <vt:lpstr>五、解經的目標</vt:lpstr>
      <vt:lpstr>作業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Huaizhong Li</dc:creator>
  <cp:lastModifiedBy>Huaizhong Li</cp:lastModifiedBy>
  <cp:revision>1</cp:revision>
  <dcterms:created xsi:type="dcterms:W3CDTF">2024-12-08T02:22:07Z</dcterms:created>
  <dcterms:modified xsi:type="dcterms:W3CDTF">2024-12-08T03:27:35Z</dcterms:modified>
</cp:coreProperties>
</file>