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32" r:id="rId3"/>
    <p:sldMasterId id="2147483756" r:id="rId4"/>
    <p:sldMasterId id="2147483768" r:id="rId5"/>
    <p:sldMasterId id="2147483780" r:id="rId6"/>
    <p:sldMasterId id="2147483804" r:id="rId7"/>
    <p:sldMasterId id="2147483816" r:id="rId8"/>
    <p:sldMasterId id="2147483828" r:id="rId9"/>
    <p:sldMasterId id="2147483840" r:id="rId10"/>
  </p:sldMasterIdLst>
  <p:sldIdLst>
    <p:sldId id="297" r:id="rId11"/>
    <p:sldId id="314" r:id="rId12"/>
    <p:sldId id="315" r:id="rId13"/>
    <p:sldId id="269" r:id="rId14"/>
    <p:sldId id="270" r:id="rId15"/>
    <p:sldId id="274" r:id="rId16"/>
    <p:sldId id="288" r:id="rId17"/>
    <p:sldId id="289" r:id="rId18"/>
    <p:sldId id="291" r:id="rId19"/>
    <p:sldId id="285" r:id="rId20"/>
    <p:sldId id="287" r:id="rId21"/>
    <p:sldId id="275" r:id="rId22"/>
    <p:sldId id="298" r:id="rId23"/>
    <p:sldId id="302" r:id="rId24"/>
    <p:sldId id="303" r:id="rId25"/>
    <p:sldId id="299" r:id="rId26"/>
    <p:sldId id="294" r:id="rId27"/>
    <p:sldId id="296" r:id="rId28"/>
    <p:sldId id="306" r:id="rId29"/>
    <p:sldId id="307" r:id="rId30"/>
    <p:sldId id="304" r:id="rId31"/>
    <p:sldId id="300" r:id="rId32"/>
    <p:sldId id="271" r:id="rId3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990033"/>
    <a:srgbClr val="660033"/>
    <a:srgbClr val="0033CC"/>
    <a:srgbClr val="FFFF99"/>
    <a:srgbClr val="FF99CC"/>
    <a:srgbClr val="FFCC66"/>
    <a:srgbClr val="00C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1818" autoAdjust="0"/>
  </p:normalViewPr>
  <p:slideViewPr>
    <p:cSldViewPr snapToGrid="0">
      <p:cViewPr varScale="1">
        <p:scale>
          <a:sx n="51" d="100"/>
          <a:sy n="51" d="100"/>
        </p:scale>
        <p:origin x="765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FB70-9EA1-4B56-8E63-3439110D62A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FE8F-3CEC-470C-B3AF-D11C434D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37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FB70-9EA1-4B56-8E63-3439110D62A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FE8F-3CEC-470C-B3AF-D11C434D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871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7A28FF-8A52-4D4E-A64C-0214AAEC6E43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553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2CEC56-B944-4188-B8EF-D67A2D691070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051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F631D5-6A1E-41B1-AAFB-AFCE2D1BA440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9489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F40BAA-261F-4A43-8692-6FC99CA392D5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1192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9CC270-9DCA-4EE0-8E2E-9150FF798808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4421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B8C3DD-BA31-4FF3-B10A-CF504C1821E0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0201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2C17CF-D930-40FE-A87A-F6EDCA577252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342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CB4545-10E2-4EE1-B7D4-0CE6063C481F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5020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246A61-83AC-4CED-AF48-7C7075227BDE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2308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0929F2-2DB5-4528-A018-D5E4C1855B32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576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FB70-9EA1-4B56-8E63-3439110D62A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FE8F-3CEC-470C-B3AF-D11C434D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2607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40D12F-EB64-4F7B-A4C8-0FDD1F9B92F8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73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B34F41-673B-4AE5-B64B-1B0486339FD1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450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2B3CE5-991B-4522-A96C-508D93FB16C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705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911C3B-4551-4981-95FC-913E8475552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372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D28D78-9934-497D-9ED2-9130BD4357D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40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32EAF0-BC3A-4FD4-9F9C-6983714B26F8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486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5CC333-B8F3-48AE-9917-5D5B3B844E44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664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AEAEB0-3BD8-4AB2-9379-F66E2903CF11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88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8F92A5-E376-423F-ACF0-0D7AE65686E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304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FB70-9EA1-4B56-8E63-3439110D62A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FE8F-3CEC-470C-B3AF-D11C434D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19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5DD9D6-2FAD-4755-9DD9-6D3279D9D054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30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1B28A-47FD-486D-8F6E-79D5089B9715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572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6DA77C-2C8F-487E-97AE-54E719C456A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7268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9C0565-A630-4A78-9352-8E92D1BB010B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403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8B73D5-4CE2-4167-842E-016261A7088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5942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D8DD7D-053D-455B-8EE2-514E9AD77E4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498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F88697-58DC-4A14-95B5-94F77467A625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759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0A0599-5E1B-413E-99E1-F045805AD16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1689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C5285D-1401-4B89-84CB-8412279571D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9342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7F7700-3FFD-44ED-B062-81484B120A08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308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FB70-9EA1-4B56-8E63-3439110D62A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FE8F-3CEC-470C-B3AF-D11C434D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178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CD4023-E96C-4594-AE31-1EFA55AC4F41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3487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C4FBED-BB2F-470E-88EE-0FC7694FCE3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4505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B43FC5-059D-4BB3-8711-036D22724B5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3660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A2407A-D0E6-4A0B-A18D-458785E3659A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219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7A28FF-8A52-4D4E-A64C-0214AAEC6E43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3184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2CEC56-B944-4188-B8EF-D67A2D691070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9416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F631D5-6A1E-41B1-AAFB-AFCE2D1BA440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6776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F40BAA-261F-4A43-8692-6FC99CA392D5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7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9CC270-9DCA-4EE0-8E2E-9150FF798808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1056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B8C3DD-BA31-4FF3-B10A-CF504C1821E0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599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FB70-9EA1-4B56-8E63-3439110D62A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FE8F-3CEC-470C-B3AF-D11C434D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728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2C17CF-D930-40FE-A87A-F6EDCA577252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8205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CB4545-10E2-4EE1-B7D4-0CE6063C481F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91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246A61-83AC-4CED-AF48-7C7075227BDE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0535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0929F2-2DB5-4528-A018-D5E4C1855B32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8062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40D12F-EB64-4F7B-A4C8-0FDD1F9B92F8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1902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7A28FF-8A52-4D4E-A64C-0214AAEC6E43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1856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2CEC56-B944-4188-B8EF-D67A2D691070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0541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F631D5-6A1E-41B1-AAFB-AFCE2D1BA440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76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F40BAA-261F-4A43-8692-6FC99CA392D5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8460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9CC270-9DCA-4EE0-8E2E-9150FF798808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007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FB70-9EA1-4B56-8E63-3439110D62A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FE8F-3CEC-470C-B3AF-D11C434D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661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B8C3DD-BA31-4FF3-B10A-CF504C1821E0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9071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2C17CF-D930-40FE-A87A-F6EDCA577252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8949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CB4545-10E2-4EE1-B7D4-0CE6063C481F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0345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246A61-83AC-4CED-AF48-7C7075227BDE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673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0929F2-2DB5-4528-A018-D5E4C1855B32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6636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40D12F-EB64-4F7B-A4C8-0FDD1F9B92F8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279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7A28FF-8A52-4D4E-A64C-0214AAEC6E43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7835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2CEC56-B944-4188-B8EF-D67A2D691070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607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F631D5-6A1E-41B1-AAFB-AFCE2D1BA440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980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F40BAA-261F-4A43-8692-6FC99CA392D5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2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FB70-9EA1-4B56-8E63-3439110D62A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FE8F-3CEC-470C-B3AF-D11C434D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991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9CC270-9DCA-4EE0-8E2E-9150FF798808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3181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B8C3DD-BA31-4FF3-B10A-CF504C1821E0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8035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2C17CF-D930-40FE-A87A-F6EDCA577252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1774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CB4545-10E2-4EE1-B7D4-0CE6063C481F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877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246A61-83AC-4CED-AF48-7C7075227BDE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9631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0929F2-2DB5-4528-A018-D5E4C1855B32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513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40D12F-EB64-4F7B-A4C8-0FDD1F9B92F8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9222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7A28FF-8A52-4D4E-A64C-0214AAEC6E43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7463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2CEC56-B944-4188-B8EF-D67A2D691070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6971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F631D5-6A1E-41B1-AAFB-AFCE2D1BA440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745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FB70-9EA1-4B56-8E63-3439110D62A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FE8F-3CEC-470C-B3AF-D11C434D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492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F40BAA-261F-4A43-8692-6FC99CA392D5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8731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9CC270-9DCA-4EE0-8E2E-9150FF798808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0102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B8C3DD-BA31-4FF3-B10A-CF504C1821E0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263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2C17CF-D930-40FE-A87A-F6EDCA577252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3125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CB4545-10E2-4EE1-B7D4-0CE6063C481F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7786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246A61-83AC-4CED-AF48-7C7075227BDE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29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0929F2-2DB5-4528-A018-D5E4C1855B32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8741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40D12F-EB64-4F7B-A4C8-0FDD1F9B92F8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7870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7A28FF-8A52-4D4E-A64C-0214AAEC6E43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3820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2CEC56-B944-4188-B8EF-D67A2D691070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716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FB70-9EA1-4B56-8E63-3439110D62A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FE8F-3CEC-470C-B3AF-D11C434D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042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F631D5-6A1E-41B1-AAFB-AFCE2D1BA440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931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F40BAA-261F-4A43-8692-6FC99CA392D5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040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9CC270-9DCA-4EE0-8E2E-9150FF798808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9887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B8C3DD-BA31-4FF3-B10A-CF504C1821E0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1352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2C17CF-D930-40FE-A87A-F6EDCA577252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980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CB4545-10E2-4EE1-B7D4-0CE6063C481F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41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246A61-83AC-4CED-AF48-7C7075227BDE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942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0929F2-2DB5-4528-A018-D5E4C1855B32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8060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40D12F-EB64-4F7B-A4C8-0FDD1F9B92F8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422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7A28FF-8A52-4D4E-A64C-0214AAEC6E43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154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FB70-9EA1-4B56-8E63-3439110D62A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FE8F-3CEC-470C-B3AF-D11C434D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332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2CEC56-B944-4188-B8EF-D67A2D691070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9579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F631D5-6A1E-41B1-AAFB-AFCE2D1BA440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632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F40BAA-261F-4A43-8692-6FC99CA392D5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365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9CC270-9DCA-4EE0-8E2E-9150FF798808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218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B8C3DD-BA31-4FF3-B10A-CF504C1821E0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8414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2C17CF-D930-40FE-A87A-F6EDCA577252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886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CB4545-10E2-4EE1-B7D4-0CE6063C481F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124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246A61-83AC-4CED-AF48-7C7075227BDE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5776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0929F2-2DB5-4528-A018-D5E4C1855B32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3788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40D12F-EB64-4F7B-A4C8-0FDD1F9B92F8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0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8FB70-9EA1-4B56-8E63-3439110D62A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BFE8F-3CEC-470C-B3AF-D11C434D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1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C48DF6-5D19-4205-8ACF-5F444A07CA20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55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B4704E-0D9C-420E-99AD-0AD919C0DD7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391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793100-DDCA-461B-B28C-3FB5C90E316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10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C48DF6-5D19-4205-8ACF-5F444A07CA20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76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C48DF6-5D19-4205-8ACF-5F444A07CA20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11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C48DF6-5D19-4205-8ACF-5F444A07CA20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69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C48DF6-5D19-4205-8ACF-5F444A07CA20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417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C48DF6-5D19-4205-8ACF-5F444A07CA20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96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C48DF6-5D19-4205-8ACF-5F444A07CA20}" type="slidenum">
              <a:rPr lang="zh-TW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580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8.jpeg"/><Relationship Id="rId5" Type="http://schemas.openxmlformats.org/officeDocument/2006/relationships/image" Target="../media/image11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94460" y="182880"/>
            <a:ext cx="90525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第一課：</a:t>
            </a:r>
            <a:r>
              <a:rPr lang="zh-TW" altLang="en-US" sz="50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聖經歷史年代綜覽</a:t>
            </a:r>
            <a:endParaRPr lang="en-US" sz="5000" dirty="0">
              <a:solidFill>
                <a:schemeClr val="accent5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7275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215590" y="1662148"/>
            <a:ext cx="11638156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lnSpc>
                <a:spcPts val="4800"/>
              </a:lnSpc>
              <a:spcBef>
                <a:spcPct val="0"/>
              </a:spcBef>
            </a:pPr>
            <a:r>
              <a:rPr lang="zh-TW" altLang="en-US" sz="38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先知耶利米從耶路撒冷寄信與被擄的祭司、先知，和眾民，並生存的長</a:t>
            </a:r>
            <a:r>
              <a:rPr lang="zh-TW" altLang="en-US" sz="380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老</a:t>
            </a:r>
            <a:r>
              <a:rPr lang="en-US" altLang="zh-TW" sz="380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 </a:t>
            </a:r>
            <a:r>
              <a:rPr lang="zh-TW" altLang="en-US" sz="380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說</a:t>
            </a:r>
            <a:r>
              <a:rPr lang="zh-TW" altLang="en-US" sz="38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：「萬軍之耶和華以色列的神對一切被擄去</a:t>
            </a:r>
            <a:r>
              <a:rPr lang="zh-TW" altLang="en-US" sz="380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的</a:t>
            </a:r>
            <a:r>
              <a:rPr lang="en-US" altLang="zh-TW" sz="380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 </a:t>
            </a:r>
            <a:r>
              <a:rPr lang="zh-TW" altLang="en-US" sz="380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說：你</a:t>
            </a:r>
            <a:r>
              <a:rPr lang="zh-TW" altLang="en-US" sz="38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們要蓋造房屋，住在其中；栽種田園，吃其中所產的；娶妻生兒女，為你們的兒子娶妻，使你們的女兒嫁人，生兒養女。在那著生養眾多，不致減少</a:t>
            </a:r>
            <a:r>
              <a:rPr lang="zh-TW" altLang="en-US" sz="380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。我</a:t>
            </a:r>
            <a:r>
              <a:rPr lang="zh-TW" altLang="en-US" sz="38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所使你們被擄到的那城，</a:t>
            </a:r>
            <a:r>
              <a:rPr lang="zh-TW" altLang="en-US" sz="38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你們要為那城求平安，為那城禱告耶和華；因為那城得平安，你們也隨著得平</a:t>
            </a:r>
            <a:r>
              <a:rPr lang="zh-TW" altLang="en-US" sz="38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安</a:t>
            </a:r>
            <a:r>
              <a:rPr lang="zh-TW" altLang="en-US" sz="38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。</a:t>
            </a:r>
            <a:endParaRPr lang="en-US" altLang="zh-TW" sz="38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147" name="Text Box 5" descr="Brown marble"/>
          <p:cNvSpPr txBox="1">
            <a:spLocks noChangeArrowheads="1"/>
          </p:cNvSpPr>
          <p:nvPr/>
        </p:nvSpPr>
        <p:spPr bwMode="auto">
          <a:xfrm>
            <a:off x="0" y="0"/>
            <a:ext cx="3877985" cy="646331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20000"/>
              </a:spcAft>
            </a:pPr>
            <a:r>
              <a:rPr lang="zh-TW" altLang="en-US" sz="3600" dirty="0">
                <a:solidFill>
                  <a:srgbClr val="FFFFFF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猶大王</a:t>
            </a:r>
            <a:r>
              <a:rPr lang="zh-TW" altLang="en-US" sz="3600" dirty="0">
                <a:solidFill>
                  <a:srgbClr val="FFFF99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西底家</a:t>
            </a:r>
            <a:r>
              <a:rPr lang="zh-TW" altLang="en-US" sz="3600" dirty="0">
                <a:solidFill>
                  <a:srgbClr val="FFFFFF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年間</a:t>
            </a:r>
            <a:endParaRPr lang="en-US" altLang="zh-TW" sz="3600" dirty="0">
              <a:solidFill>
                <a:srgbClr val="FFFFFF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148" name="Text Box 6" descr="blue-marble4"/>
          <p:cNvSpPr txBox="1">
            <a:spLocks noChangeArrowheads="1"/>
          </p:cNvSpPr>
          <p:nvPr/>
        </p:nvSpPr>
        <p:spPr bwMode="auto">
          <a:xfrm>
            <a:off x="2479848" y="875679"/>
            <a:ext cx="7301999" cy="64633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600" b="1" dirty="0">
                <a:solidFill>
                  <a:srgbClr val="FFFF99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耶利米</a:t>
            </a:r>
            <a:r>
              <a:rPr lang="zh-TW" altLang="en-US" sz="3600" b="1" dirty="0">
                <a:solidFill>
                  <a:srgbClr val="FFFFFF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預言</a:t>
            </a:r>
            <a:r>
              <a:rPr lang="zh-TW" altLang="en-US" sz="3600" b="1" dirty="0">
                <a:solidFill>
                  <a:srgbClr val="FFFF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七十年</a:t>
            </a:r>
            <a:r>
              <a:rPr lang="zh-TW" altLang="en-US" sz="3600" b="1" dirty="0">
                <a:solidFill>
                  <a:srgbClr val="FFFFFF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後猶大人將歸回</a:t>
            </a:r>
          </a:p>
        </p:txBody>
      </p:sp>
    </p:spTree>
    <p:extLst>
      <p:ext uri="{BB962C8B-B14F-4D97-AF65-F5344CB8AC3E}">
        <p14:creationId xmlns:p14="http://schemas.microsoft.com/office/powerpoint/2010/main" val="411564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215590" y="1662148"/>
            <a:ext cx="11638156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</a:pPr>
            <a:r>
              <a:rPr lang="zh-TW" altLang="en-US" sz="38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耶和華如此說：為巴比倫所定的</a:t>
            </a:r>
            <a:r>
              <a:rPr lang="zh-TW" altLang="en-US" sz="3800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七十年</a:t>
            </a:r>
            <a:r>
              <a:rPr lang="zh-TW" altLang="en-US" sz="38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滿了以後，我要眷顧你們，向你們成就我的恩言，使你們</a:t>
            </a:r>
            <a:r>
              <a:rPr lang="zh-TW" altLang="en-US" sz="3800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仍回此地</a:t>
            </a:r>
            <a:r>
              <a:rPr lang="zh-TW" altLang="en-US" sz="38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。</a:t>
            </a:r>
          </a:p>
          <a:p>
            <a:pPr algn="just" fontAlgn="base">
              <a:spcBef>
                <a:spcPct val="0"/>
              </a:spcBef>
            </a:pPr>
            <a:r>
              <a:rPr lang="zh-TW" altLang="en-US" sz="38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耶和華說：我知道我向你們所懷的意念是賜平安的意念，不是降災禍的意念，要叫你們末後有指望。</a:t>
            </a:r>
            <a:r>
              <a:rPr lang="zh-TW" altLang="en-US" sz="380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endParaRPr lang="en-US" altLang="zh-TW" sz="3800" dirty="0" smtClean="0">
              <a:solidFill>
                <a:srgbClr val="0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pPr algn="just" fontAlgn="base">
              <a:spcBef>
                <a:spcPct val="0"/>
              </a:spcBef>
            </a:pPr>
            <a:r>
              <a:rPr lang="en-US" altLang="zh-TW" sz="4000" dirty="0">
                <a:solidFill>
                  <a:schemeClr val="tx2">
                    <a:lumMod val="65000"/>
                    <a:lumOff val="3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4000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耶 </a:t>
            </a:r>
            <a:r>
              <a:rPr lang="en-US" altLang="zh-TW" sz="4000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29:1,4-7,10-11</a:t>
            </a:r>
            <a:r>
              <a:rPr lang="en-US" altLang="zh-TW" sz="4000" dirty="0">
                <a:solidFill>
                  <a:schemeClr val="tx2">
                    <a:lumMod val="65000"/>
                    <a:lumOff val="3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</a:p>
          <a:p>
            <a:pPr algn="just" fontAlgn="base">
              <a:spcBef>
                <a:spcPct val="0"/>
              </a:spcBef>
            </a:pPr>
            <a:endParaRPr lang="en-US" altLang="zh-TW" sz="3800" dirty="0">
              <a:solidFill>
                <a:srgbClr val="0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147" name="Text Box 5" descr="Brown marble"/>
          <p:cNvSpPr txBox="1">
            <a:spLocks noChangeArrowheads="1"/>
          </p:cNvSpPr>
          <p:nvPr/>
        </p:nvSpPr>
        <p:spPr bwMode="auto">
          <a:xfrm>
            <a:off x="0" y="0"/>
            <a:ext cx="3877985" cy="646331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20000"/>
              </a:spcAft>
            </a:pPr>
            <a:r>
              <a:rPr lang="zh-TW" altLang="en-US" sz="3600" dirty="0">
                <a:solidFill>
                  <a:srgbClr val="FFFFFF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猶大王</a:t>
            </a:r>
            <a:r>
              <a:rPr lang="zh-TW" altLang="en-US" sz="3600" dirty="0">
                <a:solidFill>
                  <a:srgbClr val="FFFF99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西底家</a:t>
            </a:r>
            <a:r>
              <a:rPr lang="zh-TW" altLang="en-US" sz="3600" dirty="0">
                <a:solidFill>
                  <a:srgbClr val="FFFFFF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年間</a:t>
            </a:r>
            <a:endParaRPr lang="en-US" altLang="zh-TW" sz="3600" dirty="0">
              <a:solidFill>
                <a:srgbClr val="FFFFFF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148" name="Text Box 6" descr="blue-marble4"/>
          <p:cNvSpPr txBox="1">
            <a:spLocks noChangeArrowheads="1"/>
          </p:cNvSpPr>
          <p:nvPr/>
        </p:nvSpPr>
        <p:spPr bwMode="auto">
          <a:xfrm>
            <a:off x="2479848" y="875679"/>
            <a:ext cx="7109639" cy="64633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>
                <a:solidFill>
                  <a:srgbClr val="FFFF99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耶利米</a:t>
            </a:r>
            <a:r>
              <a:rPr lang="zh-TW" altLang="en-US" sz="3600" dirty="0">
                <a:solidFill>
                  <a:srgbClr val="FFFFFF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預言</a:t>
            </a:r>
            <a:r>
              <a:rPr lang="zh-TW" altLang="en-US" sz="3600" dirty="0">
                <a:solidFill>
                  <a:srgbClr val="FFFF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七十年</a:t>
            </a:r>
            <a:r>
              <a:rPr lang="zh-TW" altLang="en-US" sz="3600" dirty="0">
                <a:solidFill>
                  <a:srgbClr val="FFFFFF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後猶大人將歸回</a:t>
            </a:r>
          </a:p>
        </p:txBody>
      </p:sp>
    </p:spTree>
    <p:extLst>
      <p:ext uri="{BB962C8B-B14F-4D97-AF65-F5344CB8AC3E}">
        <p14:creationId xmlns:p14="http://schemas.microsoft.com/office/powerpoint/2010/main" val="15830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33488" y="1279160"/>
            <a:ext cx="11682804" cy="530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lang="zh-TW" altLang="en-US" sz="38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偶像絕跡</a:t>
            </a:r>
            <a:r>
              <a:rPr lang="en-US" altLang="zh-TW" sz="38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—</a:t>
            </a:r>
            <a:r>
              <a:rPr lang="zh-TW" altLang="en-US" sz="38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從此未再拜偶像，一神觀念堅強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lang="zh-TW" altLang="en-US" sz="38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會</a:t>
            </a:r>
            <a:r>
              <a:rPr lang="zh-TW" altLang="en-US" sz="3800" dirty="0" smtClean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堂</a:t>
            </a:r>
            <a:r>
              <a:rPr lang="zh-TW" altLang="en-US" sz="38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興</a:t>
            </a:r>
            <a:r>
              <a:rPr lang="zh-TW" altLang="en-US" sz="3800" dirty="0" smtClean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立</a:t>
            </a:r>
            <a:r>
              <a:rPr lang="en-US" altLang="zh-TW" sz="38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—</a:t>
            </a:r>
            <a:r>
              <a:rPr lang="zh-TW" altLang="en-US" sz="38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成為信仰、教育和社會福利中心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lang="zh-TW" altLang="en-US" sz="38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宗教改觀</a:t>
            </a:r>
            <a:r>
              <a:rPr lang="en-US" altLang="zh-TW" sz="380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—</a:t>
            </a:r>
            <a:r>
              <a:rPr lang="zh-TW" altLang="en-US" sz="380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聖殿被毀，宗教禮祀簡化，信仰趨</a:t>
            </a:r>
            <a:r>
              <a:rPr lang="zh-TW" altLang="en-US" sz="38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個人化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lang="zh-TW" altLang="en-US" sz="38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重視律法</a:t>
            </a:r>
            <a:r>
              <a:rPr lang="en-US" altLang="zh-TW" sz="38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—</a:t>
            </a:r>
            <a:r>
              <a:rPr lang="zh-TW" altLang="en-US" sz="38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忠心護衛律法，甚至為律法犧牲生命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lang="zh-TW" altLang="en-US" sz="38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事業轉變</a:t>
            </a:r>
            <a:r>
              <a:rPr lang="en-US" altLang="zh-TW" sz="38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—</a:t>
            </a:r>
            <a:r>
              <a:rPr lang="zh-TW" altLang="en-US" sz="38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由農</a:t>
            </a:r>
            <a:r>
              <a:rPr lang="zh-TW" altLang="en-US" sz="380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業、畜牧</a:t>
            </a:r>
            <a:r>
              <a:rPr lang="en-US" altLang="zh-TW" sz="380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 </a:t>
            </a:r>
            <a:r>
              <a:rPr lang="zh-TW" altLang="en-US" sz="380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轉</a:t>
            </a:r>
            <a:r>
              <a:rPr lang="zh-TW" altLang="en-US" sz="38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為商業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lang="zh-TW" altLang="en-US" sz="38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語言改變</a:t>
            </a:r>
            <a:r>
              <a:rPr lang="en-US" altLang="zh-TW" sz="38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—</a:t>
            </a:r>
            <a:r>
              <a:rPr lang="zh-TW" altLang="en-US" sz="38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從希伯來語轉變為亞蘭</a:t>
            </a:r>
            <a:r>
              <a:rPr lang="zh-TW" altLang="en-US" sz="380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語 </a:t>
            </a:r>
            <a:endParaRPr lang="zh-TW" altLang="en-US" sz="3800" dirty="0">
              <a:solidFill>
                <a:srgbClr val="0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pPr fontAlgn="base"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lang="zh-TW" altLang="en-US" sz="38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民族團結</a:t>
            </a:r>
            <a:r>
              <a:rPr lang="en-US" altLang="zh-TW" sz="38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—</a:t>
            </a:r>
            <a:r>
              <a:rPr lang="zh-TW" altLang="en-US" sz="38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患難與共，抗拒一切分化勢力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lang="zh-TW" altLang="en-US" sz="38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覺悟使命</a:t>
            </a:r>
            <a:r>
              <a:rPr lang="en-US" altLang="zh-TW" sz="38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—</a:t>
            </a:r>
            <a:r>
              <a:rPr lang="zh-TW" altLang="en-US" sz="38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以宣揚舊約信仰為己任</a:t>
            </a:r>
          </a:p>
        </p:txBody>
      </p:sp>
      <p:sp>
        <p:nvSpPr>
          <p:cNvPr id="4099" name="Rectangle 6" descr="Brown marble"/>
          <p:cNvSpPr>
            <a:spLocks noChangeArrowheads="1"/>
          </p:cNvSpPr>
          <p:nvPr/>
        </p:nvSpPr>
        <p:spPr bwMode="auto">
          <a:xfrm>
            <a:off x="0" y="0"/>
            <a:ext cx="12192000" cy="1190294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42070" y="281645"/>
            <a:ext cx="418576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20000"/>
              </a:spcAft>
            </a:pPr>
            <a:r>
              <a:rPr lang="zh-TW" altLang="en-US" sz="3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被擄七十年的影響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380133" y="81590"/>
            <a:ext cx="774923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altLang="zh-TW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Hei" panose="02010609060101010101" pitchFamily="49" charset="-122"/>
              </a:rPr>
              <a:t>“Introducing the Old Testament” P. 178</a:t>
            </a:r>
          </a:p>
          <a:p>
            <a:pPr fontAlgn="base">
              <a:spcBef>
                <a:spcPct val="0"/>
              </a:spcBef>
            </a:pPr>
            <a:r>
              <a:rPr lang="en-US" altLang="zh-TW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Hei" panose="02010609060101010101" pitchFamily="49" charset="-122"/>
              </a:rPr>
              <a:t>  by J.B. </a:t>
            </a:r>
            <a:r>
              <a:rPr lang="en-US" altLang="zh-TW" sz="32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Hei" panose="02010609060101010101" pitchFamily="49" charset="-122"/>
              </a:rPr>
              <a:t>Tidwel</a:t>
            </a:r>
            <a:endParaRPr lang="zh-TW" altLang="en-US" sz="32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808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572" y="1283994"/>
            <a:ext cx="4011546" cy="413193"/>
          </a:xfrm>
          <a:prstGeom prst="rec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被擄時期</a:t>
            </a:r>
            <a:endParaRPr lang="en-US" sz="2400" dirty="0"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299" y="638244"/>
            <a:ext cx="12634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722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01320" y="1025746"/>
            <a:ext cx="0" cy="2448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38137" y="1841464"/>
            <a:ext cx="523220" cy="190212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北國亡於亞述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71910" y="1697993"/>
            <a:ext cx="1292227" cy="2734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亞述帝國</a:t>
            </a:r>
            <a:endParaRPr lang="en-US" sz="20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45604" y="1697186"/>
            <a:ext cx="1850405" cy="3008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巴比倫帝國</a:t>
            </a:r>
            <a:endParaRPr lang="en-US" sz="20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17855" y="1828073"/>
            <a:ext cx="523220" cy="218425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南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國亡於巴比倫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087890" y="1025746"/>
            <a:ext cx="0" cy="2448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64138" y="638474"/>
            <a:ext cx="12634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586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1204" y="2022540"/>
            <a:ext cx="149271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以色列人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pPr algn="ctr"/>
            <a:r>
              <a:rPr lang="zh-TW" altLang="en-US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被</a:t>
            </a:r>
            <a:r>
              <a:rPr lang="zh-TW" altLang="en-US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擄至亞述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6232" y="2636154"/>
            <a:ext cx="115929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耶利米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1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en-US" altLang="zh-TW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626-585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62660" y="2022542"/>
            <a:ext cx="170751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猶太人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1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zh-TW" altLang="en-US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被擄至巴比倫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62660" y="2645065"/>
            <a:ext cx="1614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所羅門聖殿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被毀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12865" y="1283993"/>
            <a:ext cx="2897357" cy="413193"/>
          </a:xfrm>
          <a:prstGeom prst="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歸回時期</a:t>
            </a:r>
            <a:endParaRPr lang="en-US" sz="2400" dirty="0"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093038" y="1697184"/>
            <a:ext cx="1342532" cy="3253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波斯帝國</a:t>
            </a:r>
            <a:endParaRPr lang="en-US" sz="20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10221" y="1283992"/>
            <a:ext cx="4565320" cy="413193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兩約之間</a:t>
            </a:r>
            <a:endParaRPr lang="en-US" sz="2400" dirty="0"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65871" y="1708589"/>
            <a:ext cx="1516728" cy="3015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希臘帝國</a:t>
            </a:r>
            <a:endParaRPr lang="en-US" sz="20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883913" y="1701164"/>
            <a:ext cx="1131785" cy="3090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獨立</a:t>
            </a:r>
            <a:endParaRPr lang="en-US" sz="20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032752" y="1704876"/>
            <a:ext cx="1727045" cy="30530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羅馬帝國</a:t>
            </a:r>
            <a:endParaRPr lang="en-US" sz="20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6231" y="3279395"/>
            <a:ext cx="135806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亞述敗給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巴比倫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612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62660" y="3283070"/>
            <a:ext cx="1614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巴比倫敗給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波斯</a:t>
            </a:r>
            <a:r>
              <a:rPr lang="en-US" altLang="zh-TW" sz="1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539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4301218" y="1027659"/>
            <a:ext cx="0" cy="2448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075180" y="624853"/>
            <a:ext cx="12634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538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85859" y="1727714"/>
            <a:ext cx="523220" cy="264591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2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1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古列喻旨猶太人回歸</a:t>
            </a:r>
            <a:endParaRPr lang="en-US" sz="2100" dirty="0">
              <a:solidFill>
                <a:srgbClr val="990033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21807" y="2022542"/>
            <a:ext cx="2866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所羅巴伯 </a:t>
            </a:r>
            <a:r>
              <a:rPr lang="en-US" altLang="zh-TW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第一次</a:t>
            </a:r>
            <a:r>
              <a:rPr lang="en-US" altLang="zh-TW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)</a:t>
            </a:r>
          </a:p>
          <a:p>
            <a:r>
              <a:rPr lang="en-US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en-US" altLang="zh-TW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538</a:t>
            </a:r>
            <a:r>
              <a:rPr lang="zh-TW" altLang="en-US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、</a:t>
            </a:r>
            <a:r>
              <a:rPr lang="zh-TW" altLang="en-US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聖殿建成</a:t>
            </a:r>
            <a:r>
              <a:rPr lang="zh-TW" altLang="en-US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</a:t>
            </a:r>
            <a:r>
              <a:rPr lang="en-US" altLang="zh-TW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516</a:t>
            </a:r>
            <a:endParaRPr lang="en-US" dirty="0">
              <a:solidFill>
                <a:srgbClr val="990033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32958" y="3049176"/>
            <a:ext cx="286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以斯拉 </a:t>
            </a:r>
            <a:r>
              <a:rPr lang="en-US" altLang="zh-TW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第二次</a:t>
            </a:r>
            <a:r>
              <a:rPr lang="en-US" altLang="zh-TW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) </a:t>
            </a:r>
            <a:r>
              <a:rPr lang="en-US" altLang="zh-TW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458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21807" y="2705453"/>
            <a:ext cx="286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以斯帖封后</a:t>
            </a:r>
            <a:r>
              <a:rPr lang="zh-TW" altLang="en-US" sz="16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478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33769" y="3404050"/>
            <a:ext cx="286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尼希米 </a:t>
            </a:r>
            <a:r>
              <a:rPr lang="en-US" altLang="zh-TW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第三次</a:t>
            </a:r>
            <a:r>
              <a:rPr lang="en-US" altLang="zh-TW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) </a:t>
            </a:r>
            <a:r>
              <a:rPr lang="en-US" altLang="zh-TW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444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7210220" y="704537"/>
            <a:ext cx="0" cy="567977"/>
          </a:xfrm>
          <a:prstGeom prst="line">
            <a:avLst/>
          </a:prstGeom>
          <a:ln w="28575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956745" y="241498"/>
            <a:ext cx="2393604" cy="43088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400 (</a:t>
            </a:r>
            <a:r>
              <a:rPr lang="zh-TW" altLang="en-US" sz="22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舊約終</a:t>
            </a:r>
            <a:r>
              <a:rPr lang="en-US" altLang="zh-TW" sz="22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22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27522" y="619903"/>
            <a:ext cx="12634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331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64784" y="2052038"/>
            <a:ext cx="523220" cy="191494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2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波斯敗給希臘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7436137" y="1025746"/>
            <a:ext cx="0" cy="2448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8707117" y="2068226"/>
            <a:ext cx="523220" cy="176514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馬加比叛亂</a:t>
            </a:r>
            <a:endParaRPr lang="en-US" altLang="zh-TW" sz="22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  <a:sym typeface="Wingdings" panose="05000000000000000000" pitchFamily="2" charset="2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8865543" y="1025746"/>
            <a:ext cx="0" cy="2448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659134" y="619903"/>
            <a:ext cx="12634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200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10127706" y="1036099"/>
            <a:ext cx="0" cy="2448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235995" y="2068225"/>
            <a:ext cx="523220" cy="193203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2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哈斯摩尼王朝</a:t>
            </a:r>
            <a:endParaRPr lang="en-US" altLang="zh-TW" sz="22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  <a:sym typeface="Wingdings" panose="05000000000000000000" pitchFamily="2" charset="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963216" y="609836"/>
            <a:ext cx="10919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63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931626" y="2054616"/>
            <a:ext cx="523220" cy="27897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羅馬龐比接管以色列</a:t>
            </a:r>
            <a:endParaRPr lang="en-US" altLang="zh-TW" sz="22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  <a:sym typeface="Wingdings" panose="05000000000000000000" pitchFamily="2" charset="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219681" y="3595826"/>
            <a:ext cx="1130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167-143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003590" y="3873355"/>
            <a:ext cx="1343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143-63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316497" y="2046487"/>
            <a:ext cx="161454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大希律登位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16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zh-TW" altLang="en-US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主前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37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305567" y="2695871"/>
            <a:ext cx="149912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希律開始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16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zh-TW" altLang="en-US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建殿主前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20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310391" y="3355164"/>
            <a:ext cx="152798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基督誕生</a:t>
            </a:r>
            <a:r>
              <a:rPr lang="en-US" altLang="zh-TW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</a:p>
          <a:p>
            <a:r>
              <a:rPr lang="en-US" altLang="zh-TW" sz="16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zh-TW" altLang="en-US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主前</a:t>
            </a:r>
            <a:r>
              <a:rPr lang="en-US" altLang="zh-TW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6-4</a:t>
            </a:r>
            <a:r>
              <a:rPr lang="zh-TW" altLang="en-US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年</a:t>
            </a:r>
            <a:endParaRPr lang="en-US" altLang="zh-TW" dirty="0">
              <a:solidFill>
                <a:srgbClr val="990033"/>
              </a:solidFill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</p:txBody>
      </p:sp>
      <p:sp>
        <p:nvSpPr>
          <p:cNvPr id="55" name="Right Arrow 54"/>
          <p:cNvSpPr/>
          <p:nvPr/>
        </p:nvSpPr>
        <p:spPr>
          <a:xfrm>
            <a:off x="264282" y="4968678"/>
            <a:ext cx="6841015" cy="668775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</a:t>
            </a:r>
            <a:r>
              <a:rPr lang="zh-TW" altLang="en-US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先知書 </a:t>
            </a:r>
            <a:r>
              <a:rPr lang="en-US" altLang="zh-TW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2200" dirty="0" smtClean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              </a:t>
            </a:r>
            <a:r>
              <a:rPr lang="zh-TW" altLang="en-US" sz="2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    </a:t>
            </a:r>
            <a:r>
              <a:rPr lang="en-US" altLang="zh-TW" sz="2200" dirty="0" smtClean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該、亞、瑪</a:t>
            </a:r>
            <a:r>
              <a:rPr lang="en-US" altLang="zh-TW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2200" dirty="0">
              <a:solidFill>
                <a:srgbClr val="990033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11742740" y="832199"/>
            <a:ext cx="15744" cy="44031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1436504" y="151966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公元</a:t>
            </a:r>
            <a:endParaRPr lang="en-US" altLang="zh-TW" sz="2200" dirty="0">
              <a:solidFill>
                <a:srgbClr val="990033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</a:t>
            </a:r>
            <a:r>
              <a:rPr lang="zh-TW" altLang="en-US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年</a:t>
            </a:r>
            <a:endParaRPr lang="en-US" sz="2200" dirty="0">
              <a:solidFill>
                <a:srgbClr val="990033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84274" y="6269421"/>
            <a:ext cx="7936024" cy="28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 </a:t>
            </a:r>
            <a:endParaRPr lang="en-US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078144" y="5685438"/>
            <a:ext cx="492443" cy="60529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東周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8220297" y="6269421"/>
            <a:ext cx="289956" cy="28343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8510253" y="6269421"/>
            <a:ext cx="1122917" cy="283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9650131" y="6269421"/>
            <a:ext cx="286213" cy="28343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9947471" y="6269421"/>
            <a:ext cx="1795269" cy="28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8102846" y="5907227"/>
            <a:ext cx="492443" cy="9863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秦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850678" y="5685438"/>
            <a:ext cx="492443" cy="60529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西漢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523417" y="5907227"/>
            <a:ext cx="492443" cy="34881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新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0587700" y="5670157"/>
            <a:ext cx="492443" cy="60529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東漢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710576" y="4269439"/>
            <a:ext cx="16369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法利賽、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愛色尼、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奮銳黨、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希律黨興起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220936" y="1706144"/>
            <a:ext cx="4710106" cy="3899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4122001" y="1694675"/>
            <a:ext cx="3081881" cy="2642035"/>
          </a:xfrm>
          <a:prstGeom prst="rect">
            <a:avLst/>
          </a:prstGeom>
          <a:solidFill>
            <a:srgbClr val="FFFF99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52"/>
          <p:cNvSpPr/>
          <p:nvPr/>
        </p:nvSpPr>
        <p:spPr>
          <a:xfrm>
            <a:off x="302738" y="4166393"/>
            <a:ext cx="6819616" cy="751195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</a:t>
            </a:r>
            <a:r>
              <a:rPr lang="zh-TW" altLang="en-US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歷史書                             </a:t>
            </a:r>
            <a:r>
              <a:rPr lang="zh-TW" altLang="en-US" sz="2200" dirty="0" smtClean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</a:t>
            </a:r>
            <a:r>
              <a:rPr lang="en-US" altLang="zh-TW" sz="2200" dirty="0" smtClean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拉、帖、尼</a:t>
            </a:r>
            <a:r>
              <a:rPr lang="en-US" altLang="zh-TW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2200" dirty="0">
              <a:solidFill>
                <a:srgbClr val="990033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517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873163" y="4150771"/>
            <a:ext cx="11049896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當耶和華將那些</a:t>
            </a:r>
            <a:r>
              <a:rPr lang="zh-TW" altLang="en-US" sz="3800" dirty="0"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被擄的帶回錫安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的時候，我們好像作夢的人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。我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們滿口喜笑、滿舌歡呼的時候，外邦中就有人說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：耶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和華為他們行了大事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！</a:t>
            </a:r>
            <a:r>
              <a:rPr lang="zh-TW" altLang="en-US" sz="3800" dirty="0" smtClean="0"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耶</a:t>
            </a:r>
            <a:r>
              <a:rPr lang="zh-TW" altLang="en-US" sz="3800" dirty="0"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和華果然為我們行了大事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，我們就歡喜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。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詩</a:t>
            </a:r>
            <a:r>
              <a:rPr lang="en-US" altLang="zh-TW" sz="3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126:1-3)</a:t>
            </a:r>
            <a:endParaRPr lang="zh-TW" altLang="en-US" sz="3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982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873163" y="4150771"/>
            <a:ext cx="11049896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耶和華啊，求你</a:t>
            </a:r>
            <a:r>
              <a:rPr lang="zh-TW" altLang="en-US" sz="3800" dirty="0"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使我們被擄的人歸回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，好像南地的河水復流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。流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淚撒種的，必歡呼收割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！那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帶種流淚出去的，必要歡歡樂樂地帶禾捆回來！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詩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126:4-6)</a:t>
            </a:r>
            <a:endParaRPr lang="zh-TW" altLang="en-US" sz="3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596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572" y="1283994"/>
            <a:ext cx="4011546" cy="413193"/>
          </a:xfrm>
          <a:prstGeom prst="rec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被擄時期</a:t>
            </a:r>
            <a:endParaRPr lang="en-US" sz="2400" dirty="0"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299" y="638244"/>
            <a:ext cx="12634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722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01320" y="1025746"/>
            <a:ext cx="0" cy="2448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38137" y="1841464"/>
            <a:ext cx="523220" cy="190212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北國亡於亞述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71910" y="1697993"/>
            <a:ext cx="1292227" cy="27345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亞述帝國</a:t>
            </a:r>
            <a:endParaRPr lang="en-US" sz="20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45604" y="1697186"/>
            <a:ext cx="1850405" cy="30086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巴比倫帝國</a:t>
            </a:r>
            <a:endParaRPr lang="en-US" sz="20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17855" y="1828073"/>
            <a:ext cx="523220" cy="218425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南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國亡於巴比倫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087890" y="1025746"/>
            <a:ext cx="0" cy="2448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64138" y="638474"/>
            <a:ext cx="12634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586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1204" y="2022540"/>
            <a:ext cx="149271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以色列人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pPr algn="ctr"/>
            <a:r>
              <a:rPr lang="zh-TW" altLang="en-US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被</a:t>
            </a:r>
            <a:r>
              <a:rPr lang="zh-TW" altLang="en-US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擄至亞述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6232" y="2636154"/>
            <a:ext cx="115929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耶利米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1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en-US" altLang="zh-TW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626-585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62660" y="2022542"/>
            <a:ext cx="170751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猶太人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1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zh-TW" altLang="en-US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被擄至巴比倫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62660" y="2645065"/>
            <a:ext cx="1614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所羅門聖殿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被毀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12865" y="1283993"/>
            <a:ext cx="2897357" cy="413193"/>
          </a:xfrm>
          <a:prstGeom prst="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歸回時期</a:t>
            </a:r>
            <a:endParaRPr lang="en-US" sz="2400" dirty="0"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093038" y="1697184"/>
            <a:ext cx="1342532" cy="3253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波斯帝國</a:t>
            </a:r>
            <a:endParaRPr lang="en-US" sz="20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10221" y="1283992"/>
            <a:ext cx="4565320" cy="413193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兩約之間</a:t>
            </a:r>
            <a:endParaRPr lang="en-US" sz="2400" dirty="0"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65871" y="1708589"/>
            <a:ext cx="1516728" cy="3015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希臘帝國</a:t>
            </a:r>
            <a:endParaRPr lang="en-US" sz="20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883913" y="1701164"/>
            <a:ext cx="1131785" cy="3090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獨立</a:t>
            </a:r>
            <a:endParaRPr lang="en-US" sz="20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032752" y="1704876"/>
            <a:ext cx="1727045" cy="30530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羅馬帝國</a:t>
            </a:r>
            <a:endParaRPr lang="en-US" sz="20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6231" y="3279395"/>
            <a:ext cx="135806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亞述敗給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巴比倫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612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62660" y="3283070"/>
            <a:ext cx="1614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巴比倫敗給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波斯</a:t>
            </a:r>
            <a:r>
              <a:rPr lang="en-US" altLang="zh-TW" sz="1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539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4301218" y="1027659"/>
            <a:ext cx="0" cy="2448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075180" y="624853"/>
            <a:ext cx="12634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538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85859" y="1727714"/>
            <a:ext cx="523220" cy="264591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2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1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古列喻旨猶太人回歸</a:t>
            </a:r>
            <a:endParaRPr lang="en-US" sz="2100" dirty="0">
              <a:solidFill>
                <a:srgbClr val="990033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21807" y="2022542"/>
            <a:ext cx="2866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所羅巴伯 </a:t>
            </a:r>
            <a:r>
              <a:rPr lang="en-US" altLang="zh-TW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第一次</a:t>
            </a:r>
            <a:r>
              <a:rPr lang="en-US" altLang="zh-TW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)</a:t>
            </a:r>
          </a:p>
          <a:p>
            <a:r>
              <a:rPr lang="en-US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en-US" altLang="zh-TW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538</a:t>
            </a:r>
            <a:r>
              <a:rPr lang="zh-TW" altLang="en-US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、</a:t>
            </a:r>
            <a:r>
              <a:rPr lang="zh-TW" altLang="en-US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聖殿建成</a:t>
            </a:r>
            <a:r>
              <a:rPr lang="zh-TW" altLang="en-US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</a:t>
            </a:r>
            <a:r>
              <a:rPr lang="en-US" altLang="zh-TW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516</a:t>
            </a:r>
            <a:endParaRPr lang="en-US" dirty="0">
              <a:solidFill>
                <a:srgbClr val="990033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32958" y="3049176"/>
            <a:ext cx="286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以斯拉 </a:t>
            </a:r>
            <a:r>
              <a:rPr lang="en-US" altLang="zh-TW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第二次</a:t>
            </a:r>
            <a:r>
              <a:rPr lang="en-US" altLang="zh-TW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) </a:t>
            </a:r>
            <a:r>
              <a:rPr lang="en-US" altLang="zh-TW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458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21807" y="2705453"/>
            <a:ext cx="286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以斯帖封后</a:t>
            </a:r>
            <a:r>
              <a:rPr lang="zh-TW" altLang="en-US" sz="16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478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33769" y="3404050"/>
            <a:ext cx="286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尼希米 </a:t>
            </a:r>
            <a:r>
              <a:rPr lang="en-US" altLang="zh-TW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第三次</a:t>
            </a:r>
            <a:r>
              <a:rPr lang="en-US" altLang="zh-TW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) </a:t>
            </a:r>
            <a:r>
              <a:rPr lang="en-US" altLang="zh-TW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444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7210220" y="704537"/>
            <a:ext cx="0" cy="567977"/>
          </a:xfrm>
          <a:prstGeom prst="line">
            <a:avLst/>
          </a:prstGeom>
          <a:ln w="28575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956745" y="241498"/>
            <a:ext cx="2393604" cy="43088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400 (</a:t>
            </a:r>
            <a:r>
              <a:rPr lang="zh-TW" altLang="en-US" sz="22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舊約終</a:t>
            </a:r>
            <a:r>
              <a:rPr lang="en-US" altLang="zh-TW" sz="22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22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27522" y="619903"/>
            <a:ext cx="12634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331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64784" y="2052038"/>
            <a:ext cx="523220" cy="191494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2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波斯敗給希臘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7436137" y="1025746"/>
            <a:ext cx="0" cy="2448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8707117" y="2068226"/>
            <a:ext cx="523220" cy="176514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馬加比叛亂</a:t>
            </a:r>
            <a:endParaRPr lang="en-US" altLang="zh-TW" sz="22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  <a:sym typeface="Wingdings" panose="05000000000000000000" pitchFamily="2" charset="2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8865543" y="1025746"/>
            <a:ext cx="0" cy="2448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659134" y="619903"/>
            <a:ext cx="12634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200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10127706" y="1036099"/>
            <a:ext cx="0" cy="2448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235995" y="2068225"/>
            <a:ext cx="523220" cy="193203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2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哈斯摩尼王朝</a:t>
            </a:r>
            <a:endParaRPr lang="en-US" altLang="zh-TW" sz="22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  <a:sym typeface="Wingdings" panose="05000000000000000000" pitchFamily="2" charset="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963216" y="609836"/>
            <a:ext cx="10919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63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931626" y="2054616"/>
            <a:ext cx="523220" cy="27897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羅馬龐比接管以色列</a:t>
            </a:r>
            <a:endParaRPr lang="en-US" altLang="zh-TW" sz="22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  <a:sym typeface="Wingdings" panose="05000000000000000000" pitchFamily="2" charset="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219681" y="3595826"/>
            <a:ext cx="1130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167-143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003590" y="3873355"/>
            <a:ext cx="1343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143-63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316497" y="2046487"/>
            <a:ext cx="161454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大希律登位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16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zh-TW" altLang="en-US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主前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37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305567" y="2695871"/>
            <a:ext cx="149912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希律開始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16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zh-TW" altLang="en-US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建殿主前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20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310391" y="3355164"/>
            <a:ext cx="152798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基督誕生</a:t>
            </a:r>
            <a:r>
              <a:rPr lang="en-US" altLang="zh-TW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</a:p>
          <a:p>
            <a:r>
              <a:rPr lang="en-US" altLang="zh-TW" sz="16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zh-TW" altLang="en-US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主前</a:t>
            </a:r>
            <a:r>
              <a:rPr lang="en-US" altLang="zh-TW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6-4</a:t>
            </a:r>
            <a:r>
              <a:rPr lang="zh-TW" altLang="en-US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年</a:t>
            </a:r>
            <a:endParaRPr lang="en-US" altLang="zh-TW" dirty="0">
              <a:solidFill>
                <a:srgbClr val="990033"/>
              </a:solidFill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</p:txBody>
      </p:sp>
      <p:sp>
        <p:nvSpPr>
          <p:cNvPr id="55" name="Right Arrow 54"/>
          <p:cNvSpPr/>
          <p:nvPr/>
        </p:nvSpPr>
        <p:spPr>
          <a:xfrm>
            <a:off x="264282" y="4968678"/>
            <a:ext cx="6841015" cy="668775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</a:t>
            </a:r>
            <a:r>
              <a:rPr lang="zh-TW" altLang="en-US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先知書 </a:t>
            </a:r>
            <a:r>
              <a:rPr lang="en-US" altLang="zh-TW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2200" dirty="0" smtClean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             </a:t>
            </a:r>
            <a:r>
              <a:rPr lang="zh-TW" altLang="en-US" sz="2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     </a:t>
            </a:r>
            <a:r>
              <a:rPr lang="en-US" altLang="zh-TW" sz="2200" dirty="0" smtClean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該、亞、瑪</a:t>
            </a:r>
            <a:r>
              <a:rPr lang="en-US" altLang="zh-TW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2200" dirty="0">
              <a:solidFill>
                <a:srgbClr val="990033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11742740" y="832199"/>
            <a:ext cx="15744" cy="44031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1436504" y="151966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公元</a:t>
            </a:r>
            <a:endParaRPr lang="en-US" altLang="zh-TW" sz="2200" dirty="0">
              <a:solidFill>
                <a:srgbClr val="990033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</a:t>
            </a:r>
            <a:r>
              <a:rPr lang="zh-TW" altLang="en-US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年</a:t>
            </a:r>
            <a:endParaRPr lang="en-US" sz="2200" dirty="0">
              <a:solidFill>
                <a:srgbClr val="990033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84274" y="6269421"/>
            <a:ext cx="7936024" cy="28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 </a:t>
            </a:r>
            <a:endParaRPr lang="en-US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078144" y="5685438"/>
            <a:ext cx="492443" cy="60529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東周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8220297" y="6269421"/>
            <a:ext cx="289956" cy="28343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8510253" y="6269421"/>
            <a:ext cx="1122917" cy="283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9650131" y="6269421"/>
            <a:ext cx="286213" cy="28343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9947471" y="6269421"/>
            <a:ext cx="1795269" cy="28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8102846" y="5907227"/>
            <a:ext cx="492443" cy="9863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秦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850678" y="5685438"/>
            <a:ext cx="492443" cy="60529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西漢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523417" y="5907227"/>
            <a:ext cx="492443" cy="34881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新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0587700" y="5670157"/>
            <a:ext cx="492443" cy="60529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東漢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667547" y="4333987"/>
            <a:ext cx="13805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chemeClr val="accent6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法利賽、</a:t>
            </a:r>
            <a:endParaRPr lang="en-US" altLang="zh-TW" sz="2000" dirty="0">
              <a:solidFill>
                <a:schemeClr val="accent6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2000" dirty="0">
                <a:solidFill>
                  <a:schemeClr val="accent6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zh-TW" altLang="en-US" sz="2000" dirty="0">
                <a:solidFill>
                  <a:schemeClr val="accent6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愛色尼、</a:t>
            </a:r>
            <a:endParaRPr lang="en-US" altLang="zh-TW" sz="2000" dirty="0">
              <a:solidFill>
                <a:schemeClr val="accent6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zh-TW" altLang="en-US" sz="2000" dirty="0">
                <a:solidFill>
                  <a:schemeClr val="accent6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奮銳黨、</a:t>
            </a:r>
            <a:endParaRPr lang="en-US" altLang="zh-TW" sz="2000" dirty="0">
              <a:solidFill>
                <a:schemeClr val="accent6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zh-TW" altLang="en-US" sz="2000" dirty="0">
                <a:solidFill>
                  <a:schemeClr val="accent6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希律</a:t>
            </a:r>
            <a:r>
              <a:rPr lang="zh-TW" altLang="en-US" sz="2000" dirty="0" smtClean="0">
                <a:solidFill>
                  <a:schemeClr val="accent6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黨</a:t>
            </a:r>
            <a:r>
              <a:rPr lang="en-US" altLang="zh-TW" sz="2000" dirty="0" smtClean="0">
                <a:solidFill>
                  <a:schemeClr val="accent6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0039125" y="1708184"/>
            <a:ext cx="2152874" cy="3899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4110511" y="1717505"/>
            <a:ext cx="3081881" cy="2642035"/>
          </a:xfrm>
          <a:prstGeom prst="rect">
            <a:avLst/>
          </a:prstGeom>
          <a:solidFill>
            <a:srgbClr val="FFFF99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84306" y="3935021"/>
            <a:ext cx="1806905" cy="4308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  </a:t>
            </a:r>
            <a:r>
              <a:rPr lang="zh-TW" altLang="en-US" sz="2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聖經沒記載</a:t>
            </a:r>
            <a:r>
              <a:rPr lang="zh-TW" altLang="en-US" dirty="0" smtClean="0"/>
              <a:t>  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7292300" y="1704851"/>
            <a:ext cx="2781246" cy="3899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52"/>
          <p:cNvSpPr/>
          <p:nvPr/>
        </p:nvSpPr>
        <p:spPr>
          <a:xfrm>
            <a:off x="302738" y="4166393"/>
            <a:ext cx="6819616" cy="751195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</a:t>
            </a:r>
            <a:r>
              <a:rPr lang="zh-TW" altLang="en-US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歷史書                             </a:t>
            </a:r>
            <a:r>
              <a:rPr lang="zh-TW" altLang="en-US" sz="2200" dirty="0" smtClean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</a:t>
            </a:r>
            <a:r>
              <a:rPr lang="en-US" altLang="zh-TW" sz="2200" dirty="0" smtClean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拉、帖、尼</a:t>
            </a:r>
            <a:r>
              <a:rPr lang="en-US" altLang="zh-TW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2200" dirty="0">
              <a:solidFill>
                <a:srgbClr val="990033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221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9" grpId="0"/>
      <p:bldP spid="6" grpId="0" animBg="1"/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babylon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323" y="482565"/>
            <a:ext cx="1960543" cy="620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087625" y="839464"/>
            <a:ext cx="95410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金頭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101181" y="1744275"/>
            <a:ext cx="95410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銀胸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3101181" y="2516715"/>
            <a:ext cx="95410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銅腹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3101181" y="4964732"/>
            <a:ext cx="95410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鐵腿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1596187" y="6135616"/>
            <a:ext cx="249299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半泥半鐵的腳</a:t>
            </a:r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>
            <a:off x="4051899" y="1087448"/>
            <a:ext cx="847254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4051900" y="1988908"/>
            <a:ext cx="403293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4051900" y="2751295"/>
            <a:ext cx="554105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>
            <a:off x="4065456" y="5202663"/>
            <a:ext cx="554105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4160347" y="6487829"/>
            <a:ext cx="63035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6617385" y="839464"/>
            <a:ext cx="433644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dirty="0">
                <a:solidFill>
                  <a:srgbClr val="CC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巴比倫帝</a:t>
            </a:r>
            <a:r>
              <a:rPr kumimoji="1" lang="zh-TW" altLang="en-US" sz="3000" dirty="0" smtClean="0">
                <a:solidFill>
                  <a:srgbClr val="CC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國 </a:t>
            </a:r>
            <a:r>
              <a:rPr kumimoji="1" lang="en-US" altLang="zh-TW" sz="3000" dirty="0" smtClean="0">
                <a:solidFill>
                  <a:srgbClr val="80808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kumimoji="1" lang="en-US" altLang="zh-TW" sz="3000" dirty="0">
                <a:solidFill>
                  <a:srgbClr val="80808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605-539BC)</a:t>
            </a: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6861394" y="1724168"/>
            <a:ext cx="47211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dirty="0">
                <a:solidFill>
                  <a:srgbClr val="CC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波斯瑪代帝</a:t>
            </a:r>
            <a:r>
              <a:rPr kumimoji="1" lang="zh-TW" altLang="en-US" sz="3000" dirty="0" smtClean="0">
                <a:solidFill>
                  <a:srgbClr val="CC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國 </a:t>
            </a:r>
            <a:r>
              <a:rPr kumimoji="1" lang="en-US" altLang="zh-TW" sz="3000" dirty="0" smtClean="0">
                <a:solidFill>
                  <a:srgbClr val="80808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kumimoji="1" lang="en-US" altLang="zh-TW" sz="3000" dirty="0">
                <a:solidFill>
                  <a:srgbClr val="80808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550-331BC)</a:t>
            </a:r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6739389" y="2536459"/>
            <a:ext cx="39212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dirty="0">
                <a:solidFill>
                  <a:srgbClr val="CC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希臘帝</a:t>
            </a:r>
            <a:r>
              <a:rPr kumimoji="1" lang="zh-TW" altLang="en-US" sz="3000" dirty="0" smtClean="0">
                <a:solidFill>
                  <a:srgbClr val="CC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國 </a:t>
            </a:r>
            <a:r>
              <a:rPr kumimoji="1" lang="en-US" altLang="zh-TW" sz="3000" dirty="0" smtClean="0">
                <a:solidFill>
                  <a:srgbClr val="80808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kumimoji="1" lang="en-US" altLang="zh-TW" sz="3000" dirty="0">
                <a:solidFill>
                  <a:srgbClr val="80808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336-30?BC)</a:t>
            </a:r>
          </a:p>
        </p:txBody>
      </p:sp>
      <p:sp>
        <p:nvSpPr>
          <p:cNvPr id="24592" name="Text Box 16"/>
          <p:cNvSpPr txBox="1">
            <a:spLocks noChangeArrowheads="1"/>
          </p:cNvSpPr>
          <p:nvPr/>
        </p:nvSpPr>
        <p:spPr bwMode="auto">
          <a:xfrm>
            <a:off x="6841060" y="4941274"/>
            <a:ext cx="445186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dirty="0">
                <a:solidFill>
                  <a:srgbClr val="CC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羅馬帝</a:t>
            </a:r>
            <a:r>
              <a:rPr kumimoji="1" lang="zh-TW" altLang="en-US" sz="3000" dirty="0" smtClean="0">
                <a:solidFill>
                  <a:srgbClr val="CC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國 </a:t>
            </a:r>
            <a:r>
              <a:rPr kumimoji="1" lang="en-US" altLang="zh-TW" sz="3000" dirty="0" smtClean="0">
                <a:solidFill>
                  <a:srgbClr val="80808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kumimoji="1" lang="en-US" altLang="zh-TW" sz="3000" dirty="0">
                <a:solidFill>
                  <a:srgbClr val="80808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27BC-1453AD)</a:t>
            </a:r>
          </a:p>
        </p:txBody>
      </p:sp>
      <p:sp>
        <p:nvSpPr>
          <p:cNvPr id="24593" name="Text Box 17"/>
          <p:cNvSpPr txBox="1">
            <a:spLocks noChangeArrowheads="1"/>
          </p:cNvSpPr>
          <p:nvPr/>
        </p:nvSpPr>
        <p:spPr bwMode="auto">
          <a:xfrm>
            <a:off x="7017289" y="6160483"/>
            <a:ext cx="468269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dirty="0">
                <a:solidFill>
                  <a:srgbClr val="CC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末</a:t>
            </a:r>
            <a:r>
              <a:rPr kumimoji="1" lang="zh-TW" altLang="en-US" sz="3000" dirty="0" smtClean="0">
                <a:solidFill>
                  <a:srgbClr val="CC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世</a:t>
            </a:r>
            <a:r>
              <a:rPr kumimoji="1" lang="zh-TW" altLang="en-US" sz="3000" dirty="0">
                <a:solidFill>
                  <a:srgbClr val="CC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邦</a:t>
            </a:r>
            <a:r>
              <a:rPr kumimoji="1" lang="zh-TW" altLang="en-US" sz="3000" dirty="0" smtClean="0">
                <a:solidFill>
                  <a:srgbClr val="CC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國聯盟 </a:t>
            </a:r>
            <a:r>
              <a:rPr kumimoji="1" lang="en-US" altLang="zh-TW" sz="3000" dirty="0" smtClean="0">
                <a:solidFill>
                  <a:srgbClr val="80808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(Now - AD?)</a:t>
            </a:r>
            <a:endParaRPr kumimoji="1" lang="en-US" altLang="zh-TW" sz="3000" dirty="0">
              <a:solidFill>
                <a:srgbClr val="80808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24594" name="Line 18"/>
          <p:cNvSpPr>
            <a:spLocks noChangeShapeType="1"/>
          </p:cNvSpPr>
          <p:nvPr/>
        </p:nvSpPr>
        <p:spPr bwMode="auto">
          <a:xfrm flipH="1">
            <a:off x="5993806" y="1063990"/>
            <a:ext cx="582911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95" name="Line 19"/>
          <p:cNvSpPr>
            <a:spLocks noChangeShapeType="1"/>
          </p:cNvSpPr>
          <p:nvPr/>
        </p:nvSpPr>
        <p:spPr bwMode="auto">
          <a:xfrm flipH="1">
            <a:off x="6541132" y="1958748"/>
            <a:ext cx="269426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96" name="Line 20"/>
          <p:cNvSpPr>
            <a:spLocks noChangeShapeType="1"/>
          </p:cNvSpPr>
          <p:nvPr/>
        </p:nvSpPr>
        <p:spPr bwMode="auto">
          <a:xfrm flipH="1">
            <a:off x="6115811" y="2829686"/>
            <a:ext cx="572744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97" name="Line 21"/>
          <p:cNvSpPr>
            <a:spLocks noChangeShapeType="1"/>
          </p:cNvSpPr>
          <p:nvPr/>
        </p:nvSpPr>
        <p:spPr bwMode="auto">
          <a:xfrm flipH="1">
            <a:off x="6336096" y="5195960"/>
            <a:ext cx="454128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98" name="Line 22"/>
          <p:cNvSpPr>
            <a:spLocks noChangeShapeType="1"/>
          </p:cNvSpPr>
          <p:nvPr/>
        </p:nvSpPr>
        <p:spPr bwMode="auto">
          <a:xfrm flipH="1">
            <a:off x="6600440" y="6472749"/>
            <a:ext cx="366014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55" name="Text Box 24" descr="Brown marble"/>
          <p:cNvSpPr txBox="1">
            <a:spLocks noChangeArrowheads="1"/>
          </p:cNvSpPr>
          <p:nvPr/>
        </p:nvSpPr>
        <p:spPr bwMode="auto">
          <a:xfrm>
            <a:off x="0" y="0"/>
            <a:ext cx="4083169" cy="677108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20000"/>
              </a:spcAft>
            </a:pPr>
            <a:r>
              <a:rPr lang="zh-TW" altLang="en-US" sz="3800" dirty="0">
                <a:solidFill>
                  <a:srgbClr val="FFFFFF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尼布甲尼撒第二年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700022" y="1283659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0033CC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滅了猶大國</a:t>
            </a:r>
            <a:endParaRPr lang="en-US" sz="3200" dirty="0">
              <a:solidFill>
                <a:srgbClr val="0033CC"/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17145" y="2147079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0033CC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被擄者歸回</a:t>
            </a:r>
            <a:endParaRPr lang="en-US" sz="3200" dirty="0">
              <a:solidFill>
                <a:srgbClr val="0033CC"/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23260" y="5433355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0033CC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基督降生、新約教會</a:t>
            </a:r>
            <a:endParaRPr lang="en-US" sz="3200" dirty="0">
              <a:solidFill>
                <a:srgbClr val="0033CC"/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82421" y="3024944"/>
            <a:ext cx="2646878" cy="2103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0033CC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聖經沒記載</a:t>
            </a:r>
            <a:endParaRPr lang="en-US" altLang="zh-TW" sz="3200" dirty="0" smtClean="0">
              <a:solidFill>
                <a:srgbClr val="0033CC"/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zh-TW" altLang="en-US" sz="3200" dirty="0" smtClean="0">
                <a:solidFill>
                  <a:srgbClr val="0033CC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安提亞古四世</a:t>
            </a:r>
            <a:endParaRPr lang="en-US" altLang="zh-TW" sz="3200" dirty="0" smtClean="0">
              <a:solidFill>
                <a:srgbClr val="0033CC"/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pPr>
              <a:lnSpc>
                <a:spcPts val="4000"/>
              </a:lnSpc>
            </a:pPr>
            <a:r>
              <a:rPr lang="en-US" altLang="zh-TW" sz="3200" dirty="0" smtClean="0">
                <a:solidFill>
                  <a:srgbClr val="0033CC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  <a:sym typeface="Wingdings" panose="05000000000000000000" pitchFamily="2" charset="2"/>
              </a:rPr>
              <a:t>       </a:t>
            </a:r>
            <a:r>
              <a:rPr lang="en-US" altLang="zh-TW" sz="4000" dirty="0" smtClean="0">
                <a:solidFill>
                  <a:srgbClr val="0033CC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  <a:sym typeface="Wingdings" panose="05000000000000000000" pitchFamily="2" charset="2"/>
              </a:rPr>
              <a:t></a:t>
            </a:r>
            <a:endParaRPr lang="en-US" altLang="zh-TW" sz="4000" dirty="0" smtClean="0">
              <a:solidFill>
                <a:srgbClr val="0033CC"/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3200" dirty="0" smtClean="0">
                <a:solidFill>
                  <a:srgbClr val="0033CC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馬加比叛變</a:t>
            </a:r>
            <a:endParaRPr lang="en-US" sz="3200" dirty="0">
              <a:solidFill>
                <a:srgbClr val="0033CC"/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037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roma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429001"/>
            <a:ext cx="6064401" cy="30479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3" descr="greek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3" y="3429001"/>
            <a:ext cx="6064401" cy="30479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1" name="Picture 5" descr="babylonia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7" y="250521"/>
            <a:ext cx="6065988" cy="318959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2" name="Rectangle 6" descr="Brown marble"/>
          <p:cNvSpPr>
            <a:spLocks noChangeArrowheads="1"/>
          </p:cNvSpPr>
          <p:nvPr/>
        </p:nvSpPr>
        <p:spPr bwMode="auto">
          <a:xfrm>
            <a:off x="3425760" y="250521"/>
            <a:ext cx="2060640" cy="51911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>
                <a:solidFill>
                  <a:srgbClr val="FFFFFF"/>
                </a:solidFill>
                <a:ea typeface="SimHei" pitchFamily="49" charset="-122"/>
              </a:rPr>
              <a:t>巴比倫帝國</a:t>
            </a:r>
          </a:p>
        </p:txBody>
      </p:sp>
      <p:sp>
        <p:nvSpPr>
          <p:cNvPr id="50185" name="Rectangle 9" descr="Brown marble"/>
          <p:cNvSpPr>
            <a:spLocks noChangeArrowheads="1"/>
          </p:cNvSpPr>
          <p:nvPr/>
        </p:nvSpPr>
        <p:spPr bwMode="auto">
          <a:xfrm>
            <a:off x="9144000" y="3429001"/>
            <a:ext cx="1741119" cy="549752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>
                <a:solidFill>
                  <a:srgbClr val="FFFFFF"/>
                </a:solidFill>
                <a:ea typeface="SimHei" pitchFamily="49" charset="-122"/>
              </a:rPr>
              <a:t>羅馬帝國</a:t>
            </a:r>
          </a:p>
        </p:txBody>
      </p:sp>
      <p:sp>
        <p:nvSpPr>
          <p:cNvPr id="50186" name="Freeform 10"/>
          <p:cNvSpPr>
            <a:spLocks/>
          </p:cNvSpPr>
          <p:nvPr/>
        </p:nvSpPr>
        <p:spPr bwMode="auto">
          <a:xfrm>
            <a:off x="2857501" y="885520"/>
            <a:ext cx="3047208" cy="2190263"/>
          </a:xfrm>
          <a:custGeom>
            <a:avLst/>
            <a:gdLst>
              <a:gd name="T0" fmla="*/ 165100 w 1402"/>
              <a:gd name="T1" fmla="*/ 388938 h 926"/>
              <a:gd name="T2" fmla="*/ 423863 w 1402"/>
              <a:gd name="T3" fmla="*/ 179388 h 926"/>
              <a:gd name="T4" fmla="*/ 671513 w 1402"/>
              <a:gd name="T5" fmla="*/ 49213 h 926"/>
              <a:gd name="T6" fmla="*/ 884238 w 1402"/>
              <a:gd name="T7" fmla="*/ 0 h 926"/>
              <a:gd name="T8" fmla="*/ 1174750 w 1402"/>
              <a:gd name="T9" fmla="*/ 106363 h 926"/>
              <a:gd name="T10" fmla="*/ 1371600 w 1402"/>
              <a:gd name="T11" fmla="*/ 250825 h 926"/>
              <a:gd name="T12" fmla="*/ 1550988 w 1402"/>
              <a:gd name="T13" fmla="*/ 220663 h 926"/>
              <a:gd name="T14" fmla="*/ 1638300 w 1402"/>
              <a:gd name="T15" fmla="*/ 209550 h 926"/>
              <a:gd name="T16" fmla="*/ 1882775 w 1402"/>
              <a:gd name="T17" fmla="*/ 304800 h 926"/>
              <a:gd name="T18" fmla="*/ 1993900 w 1402"/>
              <a:gd name="T19" fmla="*/ 377825 h 926"/>
              <a:gd name="T20" fmla="*/ 2038350 w 1402"/>
              <a:gd name="T21" fmla="*/ 571500 h 926"/>
              <a:gd name="T22" fmla="*/ 2141538 w 1402"/>
              <a:gd name="T23" fmla="*/ 731838 h 926"/>
              <a:gd name="T24" fmla="*/ 2225675 w 1402"/>
              <a:gd name="T25" fmla="*/ 933450 h 926"/>
              <a:gd name="T26" fmla="*/ 2225675 w 1402"/>
              <a:gd name="T27" fmla="*/ 1006475 h 926"/>
              <a:gd name="T28" fmla="*/ 2203450 w 1402"/>
              <a:gd name="T29" fmla="*/ 1050925 h 926"/>
              <a:gd name="T30" fmla="*/ 2114550 w 1402"/>
              <a:gd name="T31" fmla="*/ 1055688 h 926"/>
              <a:gd name="T32" fmla="*/ 2081213 w 1402"/>
              <a:gd name="T33" fmla="*/ 1104900 h 926"/>
              <a:gd name="T34" fmla="*/ 1985963 w 1402"/>
              <a:gd name="T35" fmla="*/ 1112838 h 926"/>
              <a:gd name="T36" fmla="*/ 2024063 w 1402"/>
              <a:gd name="T37" fmla="*/ 1196975 h 926"/>
              <a:gd name="T38" fmla="*/ 1989138 w 1402"/>
              <a:gd name="T39" fmla="*/ 1230313 h 926"/>
              <a:gd name="T40" fmla="*/ 1882775 w 1402"/>
              <a:gd name="T41" fmla="*/ 1200150 h 926"/>
              <a:gd name="T42" fmla="*/ 1531938 w 1402"/>
              <a:gd name="T43" fmla="*/ 1039813 h 926"/>
              <a:gd name="T44" fmla="*/ 1338263 w 1402"/>
              <a:gd name="T45" fmla="*/ 944563 h 926"/>
              <a:gd name="T46" fmla="*/ 1155700 w 1402"/>
              <a:gd name="T47" fmla="*/ 841375 h 926"/>
              <a:gd name="T48" fmla="*/ 1025525 w 1402"/>
              <a:gd name="T49" fmla="*/ 796925 h 926"/>
              <a:gd name="T50" fmla="*/ 938213 w 1402"/>
              <a:gd name="T51" fmla="*/ 788988 h 926"/>
              <a:gd name="T52" fmla="*/ 788988 w 1402"/>
              <a:gd name="T53" fmla="*/ 808038 h 926"/>
              <a:gd name="T54" fmla="*/ 603250 w 1402"/>
              <a:gd name="T55" fmla="*/ 873125 h 926"/>
              <a:gd name="T56" fmla="*/ 473075 w 1402"/>
              <a:gd name="T57" fmla="*/ 944563 h 926"/>
              <a:gd name="T58" fmla="*/ 438150 w 1402"/>
              <a:gd name="T59" fmla="*/ 987425 h 926"/>
              <a:gd name="T60" fmla="*/ 369888 w 1402"/>
              <a:gd name="T61" fmla="*/ 1047750 h 926"/>
              <a:gd name="T62" fmla="*/ 282575 w 1402"/>
              <a:gd name="T63" fmla="*/ 1189038 h 926"/>
              <a:gd name="T64" fmla="*/ 279400 w 1402"/>
              <a:gd name="T65" fmla="*/ 1295400 h 926"/>
              <a:gd name="T66" fmla="*/ 255588 w 1402"/>
              <a:gd name="T67" fmla="*/ 1398588 h 926"/>
              <a:gd name="T68" fmla="*/ 176213 w 1402"/>
              <a:gd name="T69" fmla="*/ 1470025 h 926"/>
              <a:gd name="T70" fmla="*/ 57150 w 1402"/>
              <a:gd name="T71" fmla="*/ 1444625 h 926"/>
              <a:gd name="T72" fmla="*/ 0 w 1402"/>
              <a:gd name="T73" fmla="*/ 1371600 h 926"/>
              <a:gd name="T74" fmla="*/ 95250 w 1402"/>
              <a:gd name="T75" fmla="*/ 1222375 h 926"/>
              <a:gd name="T76" fmla="*/ 92075 w 1402"/>
              <a:gd name="T77" fmla="*/ 1173163 h 926"/>
              <a:gd name="T78" fmla="*/ 160338 w 1402"/>
              <a:gd name="T79" fmla="*/ 1028700 h 926"/>
              <a:gd name="T80" fmla="*/ 149225 w 1402"/>
              <a:gd name="T81" fmla="*/ 930275 h 926"/>
              <a:gd name="T82" fmla="*/ 195263 w 1402"/>
              <a:gd name="T83" fmla="*/ 827088 h 926"/>
              <a:gd name="T84" fmla="*/ 176213 w 1402"/>
              <a:gd name="T85" fmla="*/ 704850 h 926"/>
              <a:gd name="T86" fmla="*/ 141288 w 1402"/>
              <a:gd name="T87" fmla="*/ 639763 h 926"/>
              <a:gd name="T88" fmla="*/ 130175 w 1402"/>
              <a:gd name="T89" fmla="*/ 533400 h 926"/>
              <a:gd name="T90" fmla="*/ 165100 w 1402"/>
              <a:gd name="T91" fmla="*/ 388938 h 92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402" h="926">
                <a:moveTo>
                  <a:pt x="104" y="245"/>
                </a:moveTo>
                <a:lnTo>
                  <a:pt x="267" y="113"/>
                </a:lnTo>
                <a:lnTo>
                  <a:pt x="423" y="31"/>
                </a:lnTo>
                <a:lnTo>
                  <a:pt x="557" y="0"/>
                </a:lnTo>
                <a:lnTo>
                  <a:pt x="740" y="67"/>
                </a:lnTo>
                <a:lnTo>
                  <a:pt x="864" y="158"/>
                </a:lnTo>
                <a:lnTo>
                  <a:pt x="977" y="139"/>
                </a:lnTo>
                <a:lnTo>
                  <a:pt x="1032" y="132"/>
                </a:lnTo>
                <a:lnTo>
                  <a:pt x="1186" y="192"/>
                </a:lnTo>
                <a:lnTo>
                  <a:pt x="1256" y="238"/>
                </a:lnTo>
                <a:lnTo>
                  <a:pt x="1284" y="360"/>
                </a:lnTo>
                <a:lnTo>
                  <a:pt x="1349" y="461"/>
                </a:lnTo>
                <a:lnTo>
                  <a:pt x="1402" y="588"/>
                </a:lnTo>
                <a:lnTo>
                  <a:pt x="1402" y="634"/>
                </a:lnTo>
                <a:lnTo>
                  <a:pt x="1388" y="662"/>
                </a:lnTo>
                <a:lnTo>
                  <a:pt x="1332" y="665"/>
                </a:lnTo>
                <a:lnTo>
                  <a:pt x="1311" y="696"/>
                </a:lnTo>
                <a:lnTo>
                  <a:pt x="1251" y="701"/>
                </a:lnTo>
                <a:lnTo>
                  <a:pt x="1275" y="754"/>
                </a:lnTo>
                <a:lnTo>
                  <a:pt x="1253" y="775"/>
                </a:lnTo>
                <a:lnTo>
                  <a:pt x="1186" y="756"/>
                </a:lnTo>
                <a:lnTo>
                  <a:pt x="965" y="655"/>
                </a:lnTo>
                <a:lnTo>
                  <a:pt x="843" y="595"/>
                </a:lnTo>
                <a:lnTo>
                  <a:pt x="728" y="530"/>
                </a:lnTo>
                <a:lnTo>
                  <a:pt x="646" y="502"/>
                </a:lnTo>
                <a:lnTo>
                  <a:pt x="591" y="497"/>
                </a:lnTo>
                <a:lnTo>
                  <a:pt x="497" y="509"/>
                </a:lnTo>
                <a:lnTo>
                  <a:pt x="380" y="550"/>
                </a:lnTo>
                <a:lnTo>
                  <a:pt x="298" y="595"/>
                </a:lnTo>
                <a:lnTo>
                  <a:pt x="276" y="622"/>
                </a:lnTo>
                <a:lnTo>
                  <a:pt x="233" y="660"/>
                </a:lnTo>
                <a:lnTo>
                  <a:pt x="178" y="749"/>
                </a:lnTo>
                <a:lnTo>
                  <a:pt x="176" y="816"/>
                </a:lnTo>
                <a:lnTo>
                  <a:pt x="161" y="881"/>
                </a:lnTo>
                <a:lnTo>
                  <a:pt x="111" y="926"/>
                </a:lnTo>
                <a:lnTo>
                  <a:pt x="36" y="910"/>
                </a:lnTo>
                <a:lnTo>
                  <a:pt x="0" y="864"/>
                </a:lnTo>
                <a:lnTo>
                  <a:pt x="60" y="770"/>
                </a:lnTo>
                <a:lnTo>
                  <a:pt x="58" y="739"/>
                </a:lnTo>
                <a:lnTo>
                  <a:pt x="101" y="648"/>
                </a:lnTo>
                <a:lnTo>
                  <a:pt x="94" y="586"/>
                </a:lnTo>
                <a:lnTo>
                  <a:pt x="123" y="521"/>
                </a:lnTo>
                <a:lnTo>
                  <a:pt x="111" y="444"/>
                </a:lnTo>
                <a:lnTo>
                  <a:pt x="89" y="403"/>
                </a:lnTo>
                <a:lnTo>
                  <a:pt x="82" y="336"/>
                </a:lnTo>
                <a:lnTo>
                  <a:pt x="104" y="245"/>
                </a:lnTo>
                <a:close/>
              </a:path>
            </a:pathLst>
          </a:custGeom>
          <a:solidFill>
            <a:srgbClr val="FFCC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87" name="Freeform 11"/>
          <p:cNvSpPr>
            <a:spLocks/>
          </p:cNvSpPr>
          <p:nvPr/>
        </p:nvSpPr>
        <p:spPr bwMode="auto">
          <a:xfrm>
            <a:off x="6435725" y="1227139"/>
            <a:ext cx="533400" cy="407987"/>
          </a:xfrm>
          <a:custGeom>
            <a:avLst/>
            <a:gdLst>
              <a:gd name="T0" fmla="*/ 14288 w 336"/>
              <a:gd name="T1" fmla="*/ 334962 h 257"/>
              <a:gd name="T2" fmla="*/ 76200 w 336"/>
              <a:gd name="T3" fmla="*/ 407987 h 257"/>
              <a:gd name="T4" fmla="*/ 136525 w 336"/>
              <a:gd name="T5" fmla="*/ 319087 h 257"/>
              <a:gd name="T6" fmla="*/ 223838 w 336"/>
              <a:gd name="T7" fmla="*/ 323850 h 257"/>
              <a:gd name="T8" fmla="*/ 327025 w 336"/>
              <a:gd name="T9" fmla="*/ 376237 h 257"/>
              <a:gd name="T10" fmla="*/ 425450 w 336"/>
              <a:gd name="T11" fmla="*/ 312737 h 257"/>
              <a:gd name="T12" fmla="*/ 506413 w 336"/>
              <a:gd name="T13" fmla="*/ 312737 h 257"/>
              <a:gd name="T14" fmla="*/ 441325 w 336"/>
              <a:gd name="T15" fmla="*/ 239712 h 257"/>
              <a:gd name="T16" fmla="*/ 438150 w 336"/>
              <a:gd name="T17" fmla="*/ 166687 h 257"/>
              <a:gd name="T18" fmla="*/ 468313 w 336"/>
              <a:gd name="T19" fmla="*/ 95250 h 257"/>
              <a:gd name="T20" fmla="*/ 533400 w 336"/>
              <a:gd name="T21" fmla="*/ 0 h 257"/>
              <a:gd name="T22" fmla="*/ 419100 w 336"/>
              <a:gd name="T23" fmla="*/ 14287 h 257"/>
              <a:gd name="T24" fmla="*/ 277813 w 336"/>
              <a:gd name="T25" fmla="*/ 117475 h 257"/>
              <a:gd name="T26" fmla="*/ 136525 w 336"/>
              <a:gd name="T27" fmla="*/ 198437 h 257"/>
              <a:gd name="T28" fmla="*/ 33338 w 336"/>
              <a:gd name="T29" fmla="*/ 239712 h 257"/>
              <a:gd name="T30" fmla="*/ 0 w 336"/>
              <a:gd name="T31" fmla="*/ 312737 h 257"/>
              <a:gd name="T32" fmla="*/ 14288 w 336"/>
              <a:gd name="T33" fmla="*/ 334962 h 25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36" h="257">
                <a:moveTo>
                  <a:pt x="9" y="211"/>
                </a:moveTo>
                <a:lnTo>
                  <a:pt x="48" y="257"/>
                </a:lnTo>
                <a:lnTo>
                  <a:pt x="86" y="201"/>
                </a:lnTo>
                <a:lnTo>
                  <a:pt x="141" y="204"/>
                </a:lnTo>
                <a:lnTo>
                  <a:pt x="206" y="237"/>
                </a:lnTo>
                <a:lnTo>
                  <a:pt x="268" y="197"/>
                </a:lnTo>
                <a:lnTo>
                  <a:pt x="319" y="197"/>
                </a:lnTo>
                <a:lnTo>
                  <a:pt x="278" y="151"/>
                </a:lnTo>
                <a:lnTo>
                  <a:pt x="276" y="105"/>
                </a:lnTo>
                <a:lnTo>
                  <a:pt x="295" y="60"/>
                </a:lnTo>
                <a:lnTo>
                  <a:pt x="336" y="0"/>
                </a:lnTo>
                <a:lnTo>
                  <a:pt x="264" y="9"/>
                </a:lnTo>
                <a:lnTo>
                  <a:pt x="175" y="74"/>
                </a:lnTo>
                <a:lnTo>
                  <a:pt x="86" y="125"/>
                </a:lnTo>
                <a:lnTo>
                  <a:pt x="21" y="151"/>
                </a:lnTo>
                <a:lnTo>
                  <a:pt x="0" y="197"/>
                </a:lnTo>
                <a:lnTo>
                  <a:pt x="9" y="211"/>
                </a:lnTo>
                <a:close/>
              </a:path>
            </a:pathLst>
          </a:custGeom>
          <a:solidFill>
            <a:srgbClr val="9933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096001" y="250521"/>
            <a:ext cx="6095999" cy="3189593"/>
            <a:chOff x="6096001" y="1143001"/>
            <a:chExt cx="4570413" cy="2297113"/>
          </a:xfrm>
        </p:grpSpPr>
        <p:pic>
          <p:nvPicPr>
            <p:cNvPr id="50180" name="Picture 4" descr="persia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1" y="1143001"/>
              <a:ext cx="4570413" cy="229711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188" name="Freeform 12"/>
            <p:cNvSpPr>
              <a:spLocks/>
            </p:cNvSpPr>
            <p:nvPr/>
          </p:nvSpPr>
          <p:spPr bwMode="auto">
            <a:xfrm>
              <a:off x="6111876" y="1184275"/>
              <a:ext cx="4468813" cy="2209800"/>
            </a:xfrm>
            <a:custGeom>
              <a:avLst/>
              <a:gdLst>
                <a:gd name="T0" fmla="*/ 819150 w 2815"/>
                <a:gd name="T1" fmla="*/ 442913 h 1392"/>
                <a:gd name="T2" fmla="*/ 974725 w 2815"/>
                <a:gd name="T3" fmla="*/ 385763 h 1392"/>
                <a:gd name="T4" fmla="*/ 1176338 w 2815"/>
                <a:gd name="T5" fmla="*/ 293688 h 1392"/>
                <a:gd name="T6" fmla="*/ 1333500 w 2815"/>
                <a:gd name="T7" fmla="*/ 347663 h 1392"/>
                <a:gd name="T8" fmla="*/ 1466850 w 2815"/>
                <a:gd name="T9" fmla="*/ 419100 h 1392"/>
                <a:gd name="T10" fmla="*/ 1630363 w 2815"/>
                <a:gd name="T11" fmla="*/ 400050 h 1392"/>
                <a:gd name="T12" fmla="*/ 1771650 w 2815"/>
                <a:gd name="T13" fmla="*/ 393700 h 1392"/>
                <a:gd name="T14" fmla="*/ 1755775 w 2815"/>
                <a:gd name="T15" fmla="*/ 233363 h 1392"/>
                <a:gd name="T16" fmla="*/ 2057400 w 2815"/>
                <a:gd name="T17" fmla="*/ 279400 h 1392"/>
                <a:gd name="T18" fmla="*/ 2316163 w 2815"/>
                <a:gd name="T19" fmla="*/ 279400 h 1392"/>
                <a:gd name="T20" fmla="*/ 2482850 w 2815"/>
                <a:gd name="T21" fmla="*/ 484188 h 1392"/>
                <a:gd name="T22" fmla="*/ 2406650 w 2815"/>
                <a:gd name="T23" fmla="*/ 598488 h 1392"/>
                <a:gd name="T24" fmla="*/ 2525713 w 2815"/>
                <a:gd name="T25" fmla="*/ 815975 h 1392"/>
                <a:gd name="T26" fmla="*/ 2784475 w 2815"/>
                <a:gd name="T27" fmla="*/ 838200 h 1392"/>
                <a:gd name="T28" fmla="*/ 2792413 w 2815"/>
                <a:gd name="T29" fmla="*/ 712788 h 1392"/>
                <a:gd name="T30" fmla="*/ 2768600 w 2815"/>
                <a:gd name="T31" fmla="*/ 541338 h 1392"/>
                <a:gd name="T32" fmla="*/ 2974975 w 2815"/>
                <a:gd name="T33" fmla="*/ 481013 h 1392"/>
                <a:gd name="T34" fmla="*/ 3222625 w 2815"/>
                <a:gd name="T35" fmla="*/ 312738 h 1392"/>
                <a:gd name="T36" fmla="*/ 3249613 w 2815"/>
                <a:gd name="T37" fmla="*/ 127000 h 1392"/>
                <a:gd name="T38" fmla="*/ 3557588 w 2815"/>
                <a:gd name="T39" fmla="*/ 0 h 1392"/>
                <a:gd name="T40" fmla="*/ 3870325 w 2815"/>
                <a:gd name="T41" fmla="*/ 301625 h 1392"/>
                <a:gd name="T42" fmla="*/ 4144963 w 2815"/>
                <a:gd name="T43" fmla="*/ 541338 h 1392"/>
                <a:gd name="T44" fmla="*/ 4406900 w 2815"/>
                <a:gd name="T45" fmla="*/ 781050 h 1392"/>
                <a:gd name="T46" fmla="*/ 4438650 w 2815"/>
                <a:gd name="T47" fmla="*/ 1112838 h 1392"/>
                <a:gd name="T48" fmla="*/ 4186238 w 2815"/>
                <a:gd name="T49" fmla="*/ 1757363 h 1392"/>
                <a:gd name="T50" fmla="*/ 3957638 w 2815"/>
                <a:gd name="T51" fmla="*/ 1936750 h 1392"/>
                <a:gd name="T52" fmla="*/ 3633788 w 2815"/>
                <a:gd name="T53" fmla="*/ 1939925 h 1392"/>
                <a:gd name="T54" fmla="*/ 3173413 w 2815"/>
                <a:gd name="T55" fmla="*/ 1947863 h 1392"/>
                <a:gd name="T56" fmla="*/ 2967038 w 2815"/>
                <a:gd name="T57" fmla="*/ 1828800 h 1392"/>
                <a:gd name="T58" fmla="*/ 2727325 w 2815"/>
                <a:gd name="T59" fmla="*/ 1803400 h 1392"/>
                <a:gd name="T60" fmla="*/ 2559050 w 2815"/>
                <a:gd name="T61" fmla="*/ 1619250 h 1392"/>
                <a:gd name="T62" fmla="*/ 2422525 w 2815"/>
                <a:gd name="T63" fmla="*/ 1531938 h 1392"/>
                <a:gd name="T64" fmla="*/ 2330450 w 2815"/>
                <a:gd name="T65" fmla="*/ 1566863 h 1392"/>
                <a:gd name="T66" fmla="*/ 2000250 w 2815"/>
                <a:gd name="T67" fmla="*/ 1422400 h 1392"/>
                <a:gd name="T68" fmla="*/ 1763713 w 2815"/>
                <a:gd name="T69" fmla="*/ 1200150 h 1392"/>
                <a:gd name="T70" fmla="*/ 1516063 w 2815"/>
                <a:gd name="T71" fmla="*/ 1243013 h 1392"/>
                <a:gd name="T72" fmla="*/ 1214438 w 2815"/>
                <a:gd name="T73" fmla="*/ 1463675 h 1392"/>
                <a:gd name="T74" fmla="*/ 1073150 w 2815"/>
                <a:gd name="T75" fmla="*/ 1651000 h 1392"/>
                <a:gd name="T76" fmla="*/ 1176338 w 2815"/>
                <a:gd name="T77" fmla="*/ 1943100 h 1392"/>
                <a:gd name="T78" fmla="*/ 1225550 w 2815"/>
                <a:gd name="T79" fmla="*/ 2209800 h 1392"/>
                <a:gd name="T80" fmla="*/ 723900 w 2815"/>
                <a:gd name="T81" fmla="*/ 2046288 h 1392"/>
                <a:gd name="T82" fmla="*/ 563563 w 2815"/>
                <a:gd name="T83" fmla="*/ 1790700 h 1392"/>
                <a:gd name="T84" fmla="*/ 403225 w 2815"/>
                <a:gd name="T85" fmla="*/ 1589088 h 1392"/>
                <a:gd name="T86" fmla="*/ 0 w 2815"/>
                <a:gd name="T87" fmla="*/ 1327150 h 1392"/>
                <a:gd name="T88" fmla="*/ 136525 w 2815"/>
                <a:gd name="T89" fmla="*/ 1131888 h 1392"/>
                <a:gd name="T90" fmla="*/ 387350 w 2815"/>
                <a:gd name="T91" fmla="*/ 1219200 h 1392"/>
                <a:gd name="T92" fmla="*/ 719138 w 2815"/>
                <a:gd name="T93" fmla="*/ 1360488 h 1392"/>
                <a:gd name="T94" fmla="*/ 936625 w 2815"/>
                <a:gd name="T95" fmla="*/ 1319213 h 1392"/>
                <a:gd name="T96" fmla="*/ 1130300 w 2815"/>
                <a:gd name="T97" fmla="*/ 1414463 h 1392"/>
                <a:gd name="T98" fmla="*/ 1317625 w 2815"/>
                <a:gd name="T99" fmla="*/ 1074738 h 1392"/>
                <a:gd name="T100" fmla="*/ 1355725 w 2815"/>
                <a:gd name="T101" fmla="*/ 865188 h 1392"/>
                <a:gd name="T102" fmla="*/ 1168400 w 2815"/>
                <a:gd name="T103" fmla="*/ 903288 h 1392"/>
                <a:gd name="T104" fmla="*/ 974725 w 2815"/>
                <a:gd name="T105" fmla="*/ 827088 h 1392"/>
                <a:gd name="T106" fmla="*/ 795338 w 2815"/>
                <a:gd name="T107" fmla="*/ 793750 h 1392"/>
                <a:gd name="T108" fmla="*/ 677863 w 2815"/>
                <a:gd name="T109" fmla="*/ 774700 h 1392"/>
                <a:gd name="T110" fmla="*/ 642938 w 2815"/>
                <a:gd name="T111" fmla="*/ 622300 h 1392"/>
                <a:gd name="T112" fmla="*/ 620713 w 2815"/>
                <a:gd name="T113" fmla="*/ 488950 h 139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815" h="1392">
                  <a:moveTo>
                    <a:pt x="415" y="264"/>
                  </a:moveTo>
                  <a:lnTo>
                    <a:pt x="516" y="279"/>
                  </a:lnTo>
                  <a:lnTo>
                    <a:pt x="537" y="238"/>
                  </a:lnTo>
                  <a:lnTo>
                    <a:pt x="614" y="243"/>
                  </a:lnTo>
                  <a:lnTo>
                    <a:pt x="688" y="202"/>
                  </a:lnTo>
                  <a:lnTo>
                    <a:pt x="741" y="185"/>
                  </a:lnTo>
                  <a:lnTo>
                    <a:pt x="837" y="190"/>
                  </a:lnTo>
                  <a:lnTo>
                    <a:pt x="840" y="219"/>
                  </a:lnTo>
                  <a:lnTo>
                    <a:pt x="895" y="255"/>
                  </a:lnTo>
                  <a:lnTo>
                    <a:pt x="924" y="264"/>
                  </a:lnTo>
                  <a:lnTo>
                    <a:pt x="984" y="276"/>
                  </a:lnTo>
                  <a:lnTo>
                    <a:pt x="1027" y="252"/>
                  </a:lnTo>
                  <a:lnTo>
                    <a:pt x="1070" y="267"/>
                  </a:lnTo>
                  <a:lnTo>
                    <a:pt x="1116" y="248"/>
                  </a:lnTo>
                  <a:lnTo>
                    <a:pt x="1144" y="197"/>
                  </a:lnTo>
                  <a:lnTo>
                    <a:pt x="1106" y="147"/>
                  </a:lnTo>
                  <a:lnTo>
                    <a:pt x="1171" y="144"/>
                  </a:lnTo>
                  <a:lnTo>
                    <a:pt x="1296" y="176"/>
                  </a:lnTo>
                  <a:lnTo>
                    <a:pt x="1370" y="197"/>
                  </a:lnTo>
                  <a:lnTo>
                    <a:pt x="1459" y="176"/>
                  </a:lnTo>
                  <a:lnTo>
                    <a:pt x="1528" y="286"/>
                  </a:lnTo>
                  <a:lnTo>
                    <a:pt x="1564" y="305"/>
                  </a:lnTo>
                  <a:lnTo>
                    <a:pt x="1536" y="346"/>
                  </a:lnTo>
                  <a:lnTo>
                    <a:pt x="1516" y="377"/>
                  </a:lnTo>
                  <a:lnTo>
                    <a:pt x="1528" y="485"/>
                  </a:lnTo>
                  <a:lnTo>
                    <a:pt x="1591" y="514"/>
                  </a:lnTo>
                  <a:lnTo>
                    <a:pt x="1632" y="548"/>
                  </a:lnTo>
                  <a:lnTo>
                    <a:pt x="1754" y="528"/>
                  </a:lnTo>
                  <a:lnTo>
                    <a:pt x="1756" y="471"/>
                  </a:lnTo>
                  <a:lnTo>
                    <a:pt x="1759" y="449"/>
                  </a:lnTo>
                  <a:lnTo>
                    <a:pt x="1754" y="394"/>
                  </a:lnTo>
                  <a:lnTo>
                    <a:pt x="1744" y="341"/>
                  </a:lnTo>
                  <a:lnTo>
                    <a:pt x="1809" y="336"/>
                  </a:lnTo>
                  <a:lnTo>
                    <a:pt x="1874" y="303"/>
                  </a:lnTo>
                  <a:lnTo>
                    <a:pt x="1932" y="298"/>
                  </a:lnTo>
                  <a:lnTo>
                    <a:pt x="2030" y="197"/>
                  </a:lnTo>
                  <a:lnTo>
                    <a:pt x="2011" y="75"/>
                  </a:lnTo>
                  <a:lnTo>
                    <a:pt x="2047" y="80"/>
                  </a:lnTo>
                  <a:lnTo>
                    <a:pt x="2133" y="22"/>
                  </a:lnTo>
                  <a:lnTo>
                    <a:pt x="2241" y="0"/>
                  </a:lnTo>
                  <a:lnTo>
                    <a:pt x="2352" y="32"/>
                  </a:lnTo>
                  <a:lnTo>
                    <a:pt x="2438" y="190"/>
                  </a:lnTo>
                  <a:lnTo>
                    <a:pt x="2532" y="240"/>
                  </a:lnTo>
                  <a:lnTo>
                    <a:pt x="2611" y="341"/>
                  </a:lnTo>
                  <a:lnTo>
                    <a:pt x="2685" y="495"/>
                  </a:lnTo>
                  <a:lnTo>
                    <a:pt x="2776" y="492"/>
                  </a:lnTo>
                  <a:lnTo>
                    <a:pt x="2815" y="524"/>
                  </a:lnTo>
                  <a:lnTo>
                    <a:pt x="2796" y="701"/>
                  </a:lnTo>
                  <a:lnTo>
                    <a:pt x="2714" y="936"/>
                  </a:lnTo>
                  <a:lnTo>
                    <a:pt x="2637" y="1107"/>
                  </a:lnTo>
                  <a:lnTo>
                    <a:pt x="2625" y="1239"/>
                  </a:lnTo>
                  <a:lnTo>
                    <a:pt x="2493" y="1220"/>
                  </a:lnTo>
                  <a:lnTo>
                    <a:pt x="2474" y="1172"/>
                  </a:lnTo>
                  <a:lnTo>
                    <a:pt x="2289" y="1222"/>
                  </a:lnTo>
                  <a:lnTo>
                    <a:pt x="2148" y="1229"/>
                  </a:lnTo>
                  <a:lnTo>
                    <a:pt x="1999" y="1227"/>
                  </a:lnTo>
                  <a:lnTo>
                    <a:pt x="1946" y="1128"/>
                  </a:lnTo>
                  <a:lnTo>
                    <a:pt x="1869" y="1152"/>
                  </a:lnTo>
                  <a:lnTo>
                    <a:pt x="1802" y="1174"/>
                  </a:lnTo>
                  <a:lnTo>
                    <a:pt x="1718" y="1136"/>
                  </a:lnTo>
                  <a:lnTo>
                    <a:pt x="1668" y="1092"/>
                  </a:lnTo>
                  <a:lnTo>
                    <a:pt x="1612" y="1020"/>
                  </a:lnTo>
                  <a:lnTo>
                    <a:pt x="1588" y="989"/>
                  </a:lnTo>
                  <a:lnTo>
                    <a:pt x="1526" y="965"/>
                  </a:lnTo>
                  <a:lnTo>
                    <a:pt x="1492" y="987"/>
                  </a:lnTo>
                  <a:lnTo>
                    <a:pt x="1468" y="987"/>
                  </a:lnTo>
                  <a:lnTo>
                    <a:pt x="1351" y="960"/>
                  </a:lnTo>
                  <a:lnTo>
                    <a:pt x="1260" y="896"/>
                  </a:lnTo>
                  <a:lnTo>
                    <a:pt x="1176" y="807"/>
                  </a:lnTo>
                  <a:lnTo>
                    <a:pt x="1111" y="756"/>
                  </a:lnTo>
                  <a:lnTo>
                    <a:pt x="1015" y="754"/>
                  </a:lnTo>
                  <a:lnTo>
                    <a:pt x="955" y="783"/>
                  </a:lnTo>
                  <a:lnTo>
                    <a:pt x="847" y="876"/>
                  </a:lnTo>
                  <a:lnTo>
                    <a:pt x="765" y="922"/>
                  </a:lnTo>
                  <a:lnTo>
                    <a:pt x="669" y="968"/>
                  </a:lnTo>
                  <a:lnTo>
                    <a:pt x="676" y="1040"/>
                  </a:lnTo>
                  <a:lnTo>
                    <a:pt x="696" y="1124"/>
                  </a:lnTo>
                  <a:lnTo>
                    <a:pt x="741" y="1224"/>
                  </a:lnTo>
                  <a:lnTo>
                    <a:pt x="792" y="1344"/>
                  </a:lnTo>
                  <a:lnTo>
                    <a:pt x="772" y="1392"/>
                  </a:lnTo>
                  <a:lnTo>
                    <a:pt x="544" y="1325"/>
                  </a:lnTo>
                  <a:lnTo>
                    <a:pt x="456" y="1289"/>
                  </a:lnTo>
                  <a:lnTo>
                    <a:pt x="391" y="1227"/>
                  </a:lnTo>
                  <a:lnTo>
                    <a:pt x="355" y="1128"/>
                  </a:lnTo>
                  <a:lnTo>
                    <a:pt x="343" y="1061"/>
                  </a:lnTo>
                  <a:lnTo>
                    <a:pt x="254" y="1001"/>
                  </a:lnTo>
                  <a:lnTo>
                    <a:pt x="88" y="903"/>
                  </a:lnTo>
                  <a:lnTo>
                    <a:pt x="0" y="836"/>
                  </a:lnTo>
                  <a:lnTo>
                    <a:pt x="2" y="747"/>
                  </a:lnTo>
                  <a:lnTo>
                    <a:pt x="86" y="713"/>
                  </a:lnTo>
                  <a:lnTo>
                    <a:pt x="175" y="737"/>
                  </a:lnTo>
                  <a:lnTo>
                    <a:pt x="244" y="768"/>
                  </a:lnTo>
                  <a:lnTo>
                    <a:pt x="283" y="800"/>
                  </a:lnTo>
                  <a:lnTo>
                    <a:pt x="453" y="857"/>
                  </a:lnTo>
                  <a:lnTo>
                    <a:pt x="484" y="879"/>
                  </a:lnTo>
                  <a:lnTo>
                    <a:pt x="590" y="831"/>
                  </a:lnTo>
                  <a:lnTo>
                    <a:pt x="640" y="874"/>
                  </a:lnTo>
                  <a:lnTo>
                    <a:pt x="712" y="891"/>
                  </a:lnTo>
                  <a:lnTo>
                    <a:pt x="777" y="819"/>
                  </a:lnTo>
                  <a:lnTo>
                    <a:pt x="830" y="677"/>
                  </a:lnTo>
                  <a:lnTo>
                    <a:pt x="837" y="574"/>
                  </a:lnTo>
                  <a:lnTo>
                    <a:pt x="854" y="545"/>
                  </a:lnTo>
                  <a:lnTo>
                    <a:pt x="806" y="545"/>
                  </a:lnTo>
                  <a:lnTo>
                    <a:pt x="736" y="569"/>
                  </a:lnTo>
                  <a:lnTo>
                    <a:pt x="676" y="576"/>
                  </a:lnTo>
                  <a:lnTo>
                    <a:pt x="614" y="521"/>
                  </a:lnTo>
                  <a:lnTo>
                    <a:pt x="564" y="548"/>
                  </a:lnTo>
                  <a:lnTo>
                    <a:pt x="501" y="500"/>
                  </a:lnTo>
                  <a:lnTo>
                    <a:pt x="456" y="521"/>
                  </a:lnTo>
                  <a:lnTo>
                    <a:pt x="427" y="488"/>
                  </a:lnTo>
                  <a:lnTo>
                    <a:pt x="417" y="459"/>
                  </a:lnTo>
                  <a:lnTo>
                    <a:pt x="405" y="392"/>
                  </a:lnTo>
                  <a:lnTo>
                    <a:pt x="415" y="332"/>
                  </a:lnTo>
                  <a:lnTo>
                    <a:pt x="391" y="308"/>
                  </a:lnTo>
                  <a:lnTo>
                    <a:pt x="415" y="264"/>
                  </a:lnTo>
                  <a:close/>
                </a:path>
              </a:pathLst>
            </a:custGeom>
            <a:solidFill>
              <a:srgbClr val="9933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189" name="Freeform 13"/>
          <p:cNvSpPr>
            <a:spLocks/>
          </p:cNvSpPr>
          <p:nvPr/>
        </p:nvSpPr>
        <p:spPr bwMode="auto">
          <a:xfrm>
            <a:off x="26838" y="3440113"/>
            <a:ext cx="1243163" cy="963611"/>
          </a:xfrm>
          <a:custGeom>
            <a:avLst/>
            <a:gdLst>
              <a:gd name="T0" fmla="*/ 20638 w 486"/>
              <a:gd name="T1" fmla="*/ 387350 h 394"/>
              <a:gd name="T2" fmla="*/ 80963 w 486"/>
              <a:gd name="T3" fmla="*/ 387350 h 394"/>
              <a:gd name="T4" fmla="*/ 20638 w 486"/>
              <a:gd name="T5" fmla="*/ 163513 h 394"/>
              <a:gd name="T6" fmla="*/ 80963 w 486"/>
              <a:gd name="T7" fmla="*/ 76200 h 394"/>
              <a:gd name="T8" fmla="*/ 182563 w 486"/>
              <a:gd name="T9" fmla="*/ 0 h 394"/>
              <a:gd name="T10" fmla="*/ 452438 w 486"/>
              <a:gd name="T11" fmla="*/ 0 h 394"/>
              <a:gd name="T12" fmla="*/ 533400 w 486"/>
              <a:gd name="T13" fmla="*/ 82550 h 394"/>
              <a:gd name="T14" fmla="*/ 711200 w 486"/>
              <a:gd name="T15" fmla="*/ 61913 h 394"/>
              <a:gd name="T16" fmla="*/ 771525 w 486"/>
              <a:gd name="T17" fmla="*/ 198438 h 394"/>
              <a:gd name="T18" fmla="*/ 639763 w 486"/>
              <a:gd name="T19" fmla="*/ 203200 h 394"/>
              <a:gd name="T20" fmla="*/ 549275 w 486"/>
              <a:gd name="T21" fmla="*/ 234950 h 394"/>
              <a:gd name="T22" fmla="*/ 452438 w 486"/>
              <a:gd name="T23" fmla="*/ 163513 h 394"/>
              <a:gd name="T24" fmla="*/ 346075 w 486"/>
              <a:gd name="T25" fmla="*/ 138113 h 394"/>
              <a:gd name="T26" fmla="*/ 274638 w 486"/>
              <a:gd name="T27" fmla="*/ 239713 h 394"/>
              <a:gd name="T28" fmla="*/ 173038 w 486"/>
              <a:gd name="T29" fmla="*/ 142875 h 394"/>
              <a:gd name="T30" fmla="*/ 168275 w 486"/>
              <a:gd name="T31" fmla="*/ 203200 h 394"/>
              <a:gd name="T32" fmla="*/ 177800 w 486"/>
              <a:gd name="T33" fmla="*/ 311150 h 394"/>
              <a:gd name="T34" fmla="*/ 147638 w 486"/>
              <a:gd name="T35" fmla="*/ 361950 h 394"/>
              <a:gd name="T36" fmla="*/ 284163 w 486"/>
              <a:gd name="T37" fmla="*/ 396875 h 394"/>
              <a:gd name="T38" fmla="*/ 279400 w 486"/>
              <a:gd name="T39" fmla="*/ 482600 h 394"/>
              <a:gd name="T40" fmla="*/ 233363 w 486"/>
              <a:gd name="T41" fmla="*/ 482600 h 394"/>
              <a:gd name="T42" fmla="*/ 203200 w 486"/>
              <a:gd name="T43" fmla="*/ 503238 h 394"/>
              <a:gd name="T44" fmla="*/ 117475 w 486"/>
              <a:gd name="T45" fmla="*/ 519113 h 394"/>
              <a:gd name="T46" fmla="*/ 106363 w 486"/>
              <a:gd name="T47" fmla="*/ 620713 h 394"/>
              <a:gd name="T48" fmla="*/ 30163 w 486"/>
              <a:gd name="T49" fmla="*/ 625475 h 394"/>
              <a:gd name="T50" fmla="*/ 30163 w 486"/>
              <a:gd name="T51" fmla="*/ 569913 h 394"/>
              <a:gd name="T52" fmla="*/ 0 w 486"/>
              <a:gd name="T53" fmla="*/ 558800 h 394"/>
              <a:gd name="T54" fmla="*/ 0 w 486"/>
              <a:gd name="T55" fmla="*/ 447675 h 394"/>
              <a:gd name="T56" fmla="*/ 20638 w 486"/>
              <a:gd name="T57" fmla="*/ 387350 h 3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86" h="394">
                <a:moveTo>
                  <a:pt x="13" y="244"/>
                </a:moveTo>
                <a:lnTo>
                  <a:pt x="51" y="244"/>
                </a:lnTo>
                <a:lnTo>
                  <a:pt x="13" y="103"/>
                </a:lnTo>
                <a:lnTo>
                  <a:pt x="51" y="48"/>
                </a:lnTo>
                <a:lnTo>
                  <a:pt x="115" y="0"/>
                </a:lnTo>
                <a:lnTo>
                  <a:pt x="285" y="0"/>
                </a:lnTo>
                <a:lnTo>
                  <a:pt x="336" y="52"/>
                </a:lnTo>
                <a:lnTo>
                  <a:pt x="448" y="39"/>
                </a:lnTo>
                <a:lnTo>
                  <a:pt x="486" y="125"/>
                </a:lnTo>
                <a:lnTo>
                  <a:pt x="403" y="128"/>
                </a:lnTo>
                <a:lnTo>
                  <a:pt x="346" y="148"/>
                </a:lnTo>
                <a:lnTo>
                  <a:pt x="285" y="103"/>
                </a:lnTo>
                <a:lnTo>
                  <a:pt x="218" y="87"/>
                </a:lnTo>
                <a:lnTo>
                  <a:pt x="173" y="151"/>
                </a:lnTo>
                <a:lnTo>
                  <a:pt x="109" y="90"/>
                </a:lnTo>
                <a:lnTo>
                  <a:pt x="106" y="128"/>
                </a:lnTo>
                <a:lnTo>
                  <a:pt x="112" y="196"/>
                </a:lnTo>
                <a:lnTo>
                  <a:pt x="93" y="228"/>
                </a:lnTo>
                <a:lnTo>
                  <a:pt x="179" y="250"/>
                </a:lnTo>
                <a:lnTo>
                  <a:pt x="176" y="304"/>
                </a:lnTo>
                <a:lnTo>
                  <a:pt x="147" y="304"/>
                </a:lnTo>
                <a:lnTo>
                  <a:pt x="128" y="317"/>
                </a:lnTo>
                <a:lnTo>
                  <a:pt x="74" y="327"/>
                </a:lnTo>
                <a:lnTo>
                  <a:pt x="67" y="391"/>
                </a:lnTo>
                <a:lnTo>
                  <a:pt x="19" y="394"/>
                </a:lnTo>
                <a:lnTo>
                  <a:pt x="19" y="359"/>
                </a:lnTo>
                <a:lnTo>
                  <a:pt x="0" y="352"/>
                </a:lnTo>
                <a:lnTo>
                  <a:pt x="0" y="282"/>
                </a:lnTo>
                <a:lnTo>
                  <a:pt x="13" y="244"/>
                </a:lnTo>
                <a:close/>
              </a:path>
            </a:pathLst>
          </a:custGeom>
          <a:solidFill>
            <a:srgbClr val="CC66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90" name="Freeform 14"/>
          <p:cNvSpPr>
            <a:spLocks/>
          </p:cNvSpPr>
          <p:nvPr/>
        </p:nvSpPr>
        <p:spPr bwMode="auto">
          <a:xfrm>
            <a:off x="28426" y="3556000"/>
            <a:ext cx="5996137" cy="2921000"/>
          </a:xfrm>
          <a:custGeom>
            <a:avLst/>
            <a:gdLst>
              <a:gd name="T0" fmla="*/ 725488 w 2838"/>
              <a:gd name="T1" fmla="*/ 177800 h 1373"/>
              <a:gd name="T2" fmla="*/ 914400 w 2838"/>
              <a:gd name="T3" fmla="*/ 161925 h 1373"/>
              <a:gd name="T4" fmla="*/ 1254125 w 2838"/>
              <a:gd name="T5" fmla="*/ 350838 h 1373"/>
              <a:gd name="T6" fmla="*/ 1528763 w 2838"/>
              <a:gd name="T7" fmla="*/ 320675 h 1373"/>
              <a:gd name="T8" fmla="*/ 1762125 w 2838"/>
              <a:gd name="T9" fmla="*/ 411163 h 1373"/>
              <a:gd name="T10" fmla="*/ 2006600 w 2838"/>
              <a:gd name="T11" fmla="*/ 538163 h 1373"/>
              <a:gd name="T12" fmla="*/ 2260601 w 2838"/>
              <a:gd name="T13" fmla="*/ 588963 h 1373"/>
              <a:gd name="T14" fmla="*/ 2459038 w 2838"/>
              <a:gd name="T15" fmla="*/ 771525 h 1373"/>
              <a:gd name="T16" fmla="*/ 2884488 w 2838"/>
              <a:gd name="T17" fmla="*/ 762000 h 1373"/>
              <a:gd name="T18" fmla="*/ 3348038 w 2838"/>
              <a:gd name="T19" fmla="*/ 461963 h 1373"/>
              <a:gd name="T20" fmla="*/ 3971926 w 2838"/>
              <a:gd name="T21" fmla="*/ 71438 h 1373"/>
              <a:gd name="T22" fmla="*/ 4230688 w 2838"/>
              <a:gd name="T23" fmla="*/ 71438 h 1373"/>
              <a:gd name="T24" fmla="*/ 4445001 w 2838"/>
              <a:gd name="T25" fmla="*/ 0 h 1373"/>
              <a:gd name="T26" fmla="*/ 4475163 w 2838"/>
              <a:gd name="T27" fmla="*/ 574675 h 1373"/>
              <a:gd name="T28" fmla="*/ 4403726 w 2838"/>
              <a:gd name="T29" fmla="*/ 904875 h 1373"/>
              <a:gd name="T30" fmla="*/ 4373563 w 2838"/>
              <a:gd name="T31" fmla="*/ 1452563 h 1373"/>
              <a:gd name="T32" fmla="*/ 4338638 w 2838"/>
              <a:gd name="T33" fmla="*/ 1757363 h 1373"/>
              <a:gd name="T34" fmla="*/ 4241801 w 2838"/>
              <a:gd name="T35" fmla="*/ 2022475 h 1373"/>
              <a:gd name="T36" fmla="*/ 3932238 w 2838"/>
              <a:gd name="T37" fmla="*/ 2016125 h 1373"/>
              <a:gd name="T38" fmla="*/ 3602038 w 2838"/>
              <a:gd name="T39" fmla="*/ 2022475 h 1373"/>
              <a:gd name="T40" fmla="*/ 3475038 w 2838"/>
              <a:gd name="T41" fmla="*/ 1858963 h 1373"/>
              <a:gd name="T42" fmla="*/ 3290888 w 2838"/>
              <a:gd name="T43" fmla="*/ 1939925 h 1373"/>
              <a:gd name="T44" fmla="*/ 3048001 w 2838"/>
              <a:gd name="T45" fmla="*/ 1884363 h 1373"/>
              <a:gd name="T46" fmla="*/ 2884488 w 2838"/>
              <a:gd name="T47" fmla="*/ 1752600 h 1373"/>
              <a:gd name="T48" fmla="*/ 2778126 w 2838"/>
              <a:gd name="T49" fmla="*/ 1539875 h 1373"/>
              <a:gd name="T50" fmla="*/ 2544763 w 2838"/>
              <a:gd name="T51" fmla="*/ 1676400 h 1373"/>
              <a:gd name="T52" fmla="*/ 1905000 w 2838"/>
              <a:gd name="T53" fmla="*/ 1203325 h 1373"/>
              <a:gd name="T54" fmla="*/ 1533525 w 2838"/>
              <a:gd name="T55" fmla="*/ 889000 h 1373"/>
              <a:gd name="T56" fmla="*/ 1431925 w 2838"/>
              <a:gd name="T57" fmla="*/ 1168400 h 1373"/>
              <a:gd name="T58" fmla="*/ 1239838 w 2838"/>
              <a:gd name="T59" fmla="*/ 1438275 h 1373"/>
              <a:gd name="T60" fmla="*/ 939800 w 2838"/>
              <a:gd name="T61" fmla="*/ 1468438 h 1373"/>
              <a:gd name="T62" fmla="*/ 1030288 w 2838"/>
              <a:gd name="T63" fmla="*/ 1819275 h 1373"/>
              <a:gd name="T64" fmla="*/ 1143000 w 2838"/>
              <a:gd name="T65" fmla="*/ 2098675 h 1373"/>
              <a:gd name="T66" fmla="*/ 969963 w 2838"/>
              <a:gd name="T67" fmla="*/ 2179638 h 1373"/>
              <a:gd name="T68" fmla="*/ 623888 w 2838"/>
              <a:gd name="T69" fmla="*/ 1828800 h 1373"/>
              <a:gd name="T70" fmla="*/ 381000 w 2838"/>
              <a:gd name="T71" fmla="*/ 1584325 h 1373"/>
              <a:gd name="T72" fmla="*/ 76200 w 2838"/>
              <a:gd name="T73" fmla="*/ 1519238 h 1373"/>
              <a:gd name="T74" fmla="*/ 0 w 2838"/>
              <a:gd name="T75" fmla="*/ 949325 h 1373"/>
              <a:gd name="T76" fmla="*/ 293688 w 2838"/>
              <a:gd name="T77" fmla="*/ 1203325 h 1373"/>
              <a:gd name="T78" fmla="*/ 630238 w 2838"/>
              <a:gd name="T79" fmla="*/ 1320800 h 1373"/>
              <a:gd name="T80" fmla="*/ 877888 w 2838"/>
              <a:gd name="T81" fmla="*/ 1279525 h 1373"/>
              <a:gd name="T82" fmla="*/ 1087438 w 2838"/>
              <a:gd name="T83" fmla="*/ 1336675 h 1373"/>
              <a:gd name="T84" fmla="*/ 1304925 w 2838"/>
              <a:gd name="T85" fmla="*/ 1041400 h 1373"/>
              <a:gd name="T86" fmla="*/ 1366838 w 2838"/>
              <a:gd name="T87" fmla="*/ 762000 h 1373"/>
              <a:gd name="T88" fmla="*/ 1228725 w 2838"/>
              <a:gd name="T89" fmla="*/ 681038 h 1373"/>
              <a:gd name="T90" fmla="*/ 985838 w 2838"/>
              <a:gd name="T91" fmla="*/ 685800 h 1373"/>
              <a:gd name="T92" fmla="*/ 873125 w 2838"/>
              <a:gd name="T93" fmla="*/ 690563 h 1373"/>
              <a:gd name="T94" fmla="*/ 746125 w 2838"/>
              <a:gd name="T95" fmla="*/ 625475 h 1373"/>
              <a:gd name="T96" fmla="*/ 568325 w 2838"/>
              <a:gd name="T97" fmla="*/ 523875 h 1373"/>
              <a:gd name="T98" fmla="*/ 542925 w 2838"/>
              <a:gd name="T99" fmla="*/ 254000 h 1373"/>
              <a:gd name="T100" fmla="*/ 584200 w 2838"/>
              <a:gd name="T101" fmla="*/ 136525 h 137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838" h="1373">
                <a:moveTo>
                  <a:pt x="368" y="86"/>
                </a:moveTo>
                <a:lnTo>
                  <a:pt x="457" y="112"/>
                </a:lnTo>
                <a:lnTo>
                  <a:pt x="544" y="90"/>
                </a:lnTo>
                <a:lnTo>
                  <a:pt x="576" y="102"/>
                </a:lnTo>
                <a:lnTo>
                  <a:pt x="662" y="195"/>
                </a:lnTo>
                <a:lnTo>
                  <a:pt x="790" y="221"/>
                </a:lnTo>
                <a:lnTo>
                  <a:pt x="861" y="224"/>
                </a:lnTo>
                <a:lnTo>
                  <a:pt x="963" y="202"/>
                </a:lnTo>
                <a:lnTo>
                  <a:pt x="1043" y="275"/>
                </a:lnTo>
                <a:lnTo>
                  <a:pt x="1110" y="259"/>
                </a:lnTo>
                <a:lnTo>
                  <a:pt x="1187" y="349"/>
                </a:lnTo>
                <a:lnTo>
                  <a:pt x="1264" y="339"/>
                </a:lnTo>
                <a:lnTo>
                  <a:pt x="1360" y="374"/>
                </a:lnTo>
                <a:lnTo>
                  <a:pt x="1424" y="371"/>
                </a:lnTo>
                <a:lnTo>
                  <a:pt x="1443" y="454"/>
                </a:lnTo>
                <a:lnTo>
                  <a:pt x="1549" y="486"/>
                </a:lnTo>
                <a:lnTo>
                  <a:pt x="1696" y="432"/>
                </a:lnTo>
                <a:lnTo>
                  <a:pt x="1817" y="480"/>
                </a:lnTo>
                <a:lnTo>
                  <a:pt x="1907" y="445"/>
                </a:lnTo>
                <a:lnTo>
                  <a:pt x="2109" y="291"/>
                </a:lnTo>
                <a:lnTo>
                  <a:pt x="2349" y="122"/>
                </a:lnTo>
                <a:lnTo>
                  <a:pt x="2502" y="45"/>
                </a:lnTo>
                <a:lnTo>
                  <a:pt x="2579" y="29"/>
                </a:lnTo>
                <a:lnTo>
                  <a:pt x="2665" y="45"/>
                </a:lnTo>
                <a:lnTo>
                  <a:pt x="2713" y="48"/>
                </a:lnTo>
                <a:lnTo>
                  <a:pt x="2800" y="0"/>
                </a:lnTo>
                <a:lnTo>
                  <a:pt x="2822" y="240"/>
                </a:lnTo>
                <a:lnTo>
                  <a:pt x="2819" y="362"/>
                </a:lnTo>
                <a:lnTo>
                  <a:pt x="2838" y="486"/>
                </a:lnTo>
                <a:lnTo>
                  <a:pt x="2774" y="570"/>
                </a:lnTo>
                <a:lnTo>
                  <a:pt x="2752" y="608"/>
                </a:lnTo>
                <a:lnTo>
                  <a:pt x="2755" y="915"/>
                </a:lnTo>
                <a:lnTo>
                  <a:pt x="2745" y="1053"/>
                </a:lnTo>
                <a:lnTo>
                  <a:pt x="2733" y="1107"/>
                </a:lnTo>
                <a:lnTo>
                  <a:pt x="2771" y="1226"/>
                </a:lnTo>
                <a:lnTo>
                  <a:pt x="2672" y="1274"/>
                </a:lnTo>
                <a:lnTo>
                  <a:pt x="2553" y="1293"/>
                </a:lnTo>
                <a:lnTo>
                  <a:pt x="2477" y="1270"/>
                </a:lnTo>
                <a:lnTo>
                  <a:pt x="2317" y="1290"/>
                </a:lnTo>
                <a:lnTo>
                  <a:pt x="2269" y="1274"/>
                </a:lnTo>
                <a:lnTo>
                  <a:pt x="2224" y="1190"/>
                </a:lnTo>
                <a:lnTo>
                  <a:pt x="2189" y="1171"/>
                </a:lnTo>
                <a:lnTo>
                  <a:pt x="2137" y="1203"/>
                </a:lnTo>
                <a:lnTo>
                  <a:pt x="2073" y="1222"/>
                </a:lnTo>
                <a:lnTo>
                  <a:pt x="2022" y="1229"/>
                </a:lnTo>
                <a:lnTo>
                  <a:pt x="1920" y="1187"/>
                </a:lnTo>
                <a:lnTo>
                  <a:pt x="1846" y="1136"/>
                </a:lnTo>
                <a:lnTo>
                  <a:pt x="1817" y="1104"/>
                </a:lnTo>
                <a:lnTo>
                  <a:pt x="1785" y="1008"/>
                </a:lnTo>
                <a:lnTo>
                  <a:pt x="1750" y="970"/>
                </a:lnTo>
                <a:lnTo>
                  <a:pt x="1641" y="979"/>
                </a:lnTo>
                <a:lnTo>
                  <a:pt x="1603" y="1056"/>
                </a:lnTo>
                <a:lnTo>
                  <a:pt x="1341" y="864"/>
                </a:lnTo>
                <a:lnTo>
                  <a:pt x="1200" y="758"/>
                </a:lnTo>
                <a:lnTo>
                  <a:pt x="1081" y="602"/>
                </a:lnTo>
                <a:lnTo>
                  <a:pt x="966" y="560"/>
                </a:lnTo>
                <a:lnTo>
                  <a:pt x="957" y="640"/>
                </a:lnTo>
                <a:lnTo>
                  <a:pt x="902" y="736"/>
                </a:lnTo>
                <a:lnTo>
                  <a:pt x="851" y="851"/>
                </a:lnTo>
                <a:lnTo>
                  <a:pt x="781" y="906"/>
                </a:lnTo>
                <a:lnTo>
                  <a:pt x="685" y="931"/>
                </a:lnTo>
                <a:lnTo>
                  <a:pt x="592" y="925"/>
                </a:lnTo>
                <a:lnTo>
                  <a:pt x="595" y="1046"/>
                </a:lnTo>
                <a:lnTo>
                  <a:pt x="649" y="1146"/>
                </a:lnTo>
                <a:lnTo>
                  <a:pt x="672" y="1248"/>
                </a:lnTo>
                <a:lnTo>
                  <a:pt x="720" y="1322"/>
                </a:lnTo>
                <a:lnTo>
                  <a:pt x="697" y="1344"/>
                </a:lnTo>
                <a:lnTo>
                  <a:pt x="611" y="1373"/>
                </a:lnTo>
                <a:lnTo>
                  <a:pt x="534" y="1357"/>
                </a:lnTo>
                <a:lnTo>
                  <a:pt x="393" y="1152"/>
                </a:lnTo>
                <a:lnTo>
                  <a:pt x="291" y="1037"/>
                </a:lnTo>
                <a:lnTo>
                  <a:pt x="240" y="998"/>
                </a:lnTo>
                <a:lnTo>
                  <a:pt x="96" y="979"/>
                </a:lnTo>
                <a:lnTo>
                  <a:pt x="48" y="957"/>
                </a:lnTo>
                <a:lnTo>
                  <a:pt x="0" y="803"/>
                </a:lnTo>
                <a:lnTo>
                  <a:pt x="0" y="598"/>
                </a:lnTo>
                <a:lnTo>
                  <a:pt x="38" y="656"/>
                </a:lnTo>
                <a:lnTo>
                  <a:pt x="185" y="758"/>
                </a:lnTo>
                <a:lnTo>
                  <a:pt x="310" y="806"/>
                </a:lnTo>
                <a:lnTo>
                  <a:pt x="397" y="832"/>
                </a:lnTo>
                <a:lnTo>
                  <a:pt x="461" y="787"/>
                </a:lnTo>
                <a:lnTo>
                  <a:pt x="553" y="806"/>
                </a:lnTo>
                <a:lnTo>
                  <a:pt x="630" y="842"/>
                </a:lnTo>
                <a:lnTo>
                  <a:pt x="685" y="842"/>
                </a:lnTo>
                <a:lnTo>
                  <a:pt x="765" y="800"/>
                </a:lnTo>
                <a:lnTo>
                  <a:pt x="822" y="656"/>
                </a:lnTo>
                <a:lnTo>
                  <a:pt x="851" y="576"/>
                </a:lnTo>
                <a:lnTo>
                  <a:pt x="861" y="480"/>
                </a:lnTo>
                <a:lnTo>
                  <a:pt x="880" y="438"/>
                </a:lnTo>
                <a:lnTo>
                  <a:pt x="774" y="429"/>
                </a:lnTo>
                <a:lnTo>
                  <a:pt x="688" y="458"/>
                </a:lnTo>
                <a:lnTo>
                  <a:pt x="621" y="432"/>
                </a:lnTo>
                <a:lnTo>
                  <a:pt x="566" y="387"/>
                </a:lnTo>
                <a:lnTo>
                  <a:pt x="550" y="435"/>
                </a:lnTo>
                <a:lnTo>
                  <a:pt x="493" y="429"/>
                </a:lnTo>
                <a:lnTo>
                  <a:pt x="470" y="394"/>
                </a:lnTo>
                <a:lnTo>
                  <a:pt x="381" y="378"/>
                </a:lnTo>
                <a:lnTo>
                  <a:pt x="358" y="330"/>
                </a:lnTo>
                <a:lnTo>
                  <a:pt x="342" y="250"/>
                </a:lnTo>
                <a:lnTo>
                  <a:pt x="342" y="160"/>
                </a:lnTo>
                <a:lnTo>
                  <a:pt x="339" y="115"/>
                </a:lnTo>
                <a:lnTo>
                  <a:pt x="368" y="86"/>
                </a:lnTo>
                <a:close/>
              </a:path>
            </a:pathLst>
          </a:custGeom>
          <a:solidFill>
            <a:srgbClr val="CC66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91" name="Freeform 15"/>
          <p:cNvSpPr>
            <a:spLocks/>
          </p:cNvSpPr>
          <p:nvPr/>
        </p:nvSpPr>
        <p:spPr bwMode="auto">
          <a:xfrm>
            <a:off x="6721475" y="3424239"/>
            <a:ext cx="254000" cy="60325"/>
          </a:xfrm>
          <a:custGeom>
            <a:avLst/>
            <a:gdLst>
              <a:gd name="T0" fmla="*/ 0 w 160"/>
              <a:gd name="T1" fmla="*/ 0 h 38"/>
              <a:gd name="T2" fmla="*/ 254000 w 160"/>
              <a:gd name="T3" fmla="*/ 0 h 38"/>
              <a:gd name="T4" fmla="*/ 69850 w 160"/>
              <a:gd name="T5" fmla="*/ 60325 h 38"/>
              <a:gd name="T6" fmla="*/ 0 w 160"/>
              <a:gd name="T7" fmla="*/ 0 h 3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0" h="38">
                <a:moveTo>
                  <a:pt x="0" y="0"/>
                </a:moveTo>
                <a:lnTo>
                  <a:pt x="160" y="0"/>
                </a:lnTo>
                <a:lnTo>
                  <a:pt x="44" y="38"/>
                </a:lnTo>
                <a:lnTo>
                  <a:pt x="0" y="0"/>
                </a:lnTo>
                <a:close/>
              </a:path>
            </a:pathLst>
          </a:custGeom>
          <a:solidFill>
            <a:srgbClr val="0099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92" name="Freeform 16"/>
          <p:cNvSpPr>
            <a:spLocks/>
          </p:cNvSpPr>
          <p:nvPr/>
        </p:nvSpPr>
        <p:spPr bwMode="auto">
          <a:xfrm>
            <a:off x="6943726" y="3419475"/>
            <a:ext cx="422275" cy="247650"/>
          </a:xfrm>
          <a:custGeom>
            <a:avLst/>
            <a:gdLst>
              <a:gd name="T0" fmla="*/ 107950 w 266"/>
              <a:gd name="T1" fmla="*/ 9525 h 156"/>
              <a:gd name="T2" fmla="*/ 355600 w 266"/>
              <a:gd name="T3" fmla="*/ 0 h 156"/>
              <a:gd name="T4" fmla="*/ 361950 w 266"/>
              <a:gd name="T5" fmla="*/ 69850 h 156"/>
              <a:gd name="T6" fmla="*/ 422275 w 266"/>
              <a:gd name="T7" fmla="*/ 69850 h 156"/>
              <a:gd name="T8" fmla="*/ 417513 w 266"/>
              <a:gd name="T9" fmla="*/ 141288 h 156"/>
              <a:gd name="T10" fmla="*/ 346075 w 266"/>
              <a:gd name="T11" fmla="*/ 161925 h 156"/>
              <a:gd name="T12" fmla="*/ 346075 w 266"/>
              <a:gd name="T13" fmla="*/ 247650 h 156"/>
              <a:gd name="T14" fmla="*/ 177800 w 266"/>
              <a:gd name="T15" fmla="*/ 215900 h 156"/>
              <a:gd name="T16" fmla="*/ 95250 w 266"/>
              <a:gd name="T17" fmla="*/ 225425 h 156"/>
              <a:gd name="T18" fmla="*/ 0 w 266"/>
              <a:gd name="T19" fmla="*/ 207963 h 156"/>
              <a:gd name="T20" fmla="*/ 107950 w 266"/>
              <a:gd name="T21" fmla="*/ 127000 h 156"/>
              <a:gd name="T22" fmla="*/ 71438 w 266"/>
              <a:gd name="T23" fmla="*/ 60325 h 156"/>
              <a:gd name="T24" fmla="*/ 107950 w 266"/>
              <a:gd name="T25" fmla="*/ 9525 h 1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6" h="156">
                <a:moveTo>
                  <a:pt x="68" y="6"/>
                </a:moveTo>
                <a:lnTo>
                  <a:pt x="224" y="0"/>
                </a:lnTo>
                <a:lnTo>
                  <a:pt x="228" y="44"/>
                </a:lnTo>
                <a:lnTo>
                  <a:pt x="266" y="44"/>
                </a:lnTo>
                <a:lnTo>
                  <a:pt x="263" y="89"/>
                </a:lnTo>
                <a:lnTo>
                  <a:pt x="218" y="102"/>
                </a:lnTo>
                <a:lnTo>
                  <a:pt x="218" y="156"/>
                </a:lnTo>
                <a:lnTo>
                  <a:pt x="112" y="136"/>
                </a:lnTo>
                <a:lnTo>
                  <a:pt x="60" y="142"/>
                </a:lnTo>
                <a:lnTo>
                  <a:pt x="0" y="131"/>
                </a:lnTo>
                <a:lnTo>
                  <a:pt x="68" y="80"/>
                </a:lnTo>
                <a:lnTo>
                  <a:pt x="45" y="38"/>
                </a:lnTo>
                <a:lnTo>
                  <a:pt x="68" y="6"/>
                </a:lnTo>
                <a:close/>
              </a:path>
            </a:pathLst>
          </a:custGeom>
          <a:solidFill>
            <a:srgbClr val="0099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93" name="Freeform 17"/>
          <p:cNvSpPr>
            <a:spLocks/>
          </p:cNvSpPr>
          <p:nvPr/>
        </p:nvSpPr>
        <p:spPr bwMode="auto">
          <a:xfrm>
            <a:off x="6435724" y="3459161"/>
            <a:ext cx="5242929" cy="3070651"/>
          </a:xfrm>
          <a:custGeom>
            <a:avLst/>
            <a:gdLst>
              <a:gd name="T0" fmla="*/ 965200 w 2461"/>
              <a:gd name="T1" fmla="*/ 219075 h 1440"/>
              <a:gd name="T2" fmla="*/ 1366838 w 2461"/>
              <a:gd name="T3" fmla="*/ 0 h 1440"/>
              <a:gd name="T4" fmla="*/ 1279525 w 2461"/>
              <a:gd name="T5" fmla="*/ 295275 h 1440"/>
              <a:gd name="T6" fmla="*/ 1431925 w 2461"/>
              <a:gd name="T7" fmla="*/ 442913 h 1440"/>
              <a:gd name="T8" fmla="*/ 1909763 w 2461"/>
              <a:gd name="T9" fmla="*/ 595313 h 1440"/>
              <a:gd name="T10" fmla="*/ 2011363 w 2461"/>
              <a:gd name="T11" fmla="*/ 747713 h 1440"/>
              <a:gd name="T12" fmla="*/ 2463800 w 2461"/>
              <a:gd name="T13" fmla="*/ 646113 h 1440"/>
              <a:gd name="T14" fmla="*/ 2509838 w 2461"/>
              <a:gd name="T15" fmla="*/ 925513 h 1440"/>
              <a:gd name="T16" fmla="*/ 2625725 w 2461"/>
              <a:gd name="T17" fmla="*/ 1112838 h 1440"/>
              <a:gd name="T18" fmla="*/ 3103563 w 2461"/>
              <a:gd name="T19" fmla="*/ 1057275 h 1440"/>
              <a:gd name="T20" fmla="*/ 3343275 w 2461"/>
              <a:gd name="T21" fmla="*/ 904875 h 1440"/>
              <a:gd name="T22" fmla="*/ 3565525 w 2461"/>
              <a:gd name="T23" fmla="*/ 842963 h 1440"/>
              <a:gd name="T24" fmla="*/ 3906838 w 2461"/>
              <a:gd name="T25" fmla="*/ 904875 h 1440"/>
              <a:gd name="T26" fmla="*/ 3763963 w 2461"/>
              <a:gd name="T27" fmla="*/ 1154113 h 1440"/>
              <a:gd name="T28" fmla="*/ 3221038 w 2461"/>
              <a:gd name="T29" fmla="*/ 1731963 h 1440"/>
              <a:gd name="T30" fmla="*/ 3184525 w 2461"/>
              <a:gd name="T31" fmla="*/ 2265363 h 1440"/>
              <a:gd name="T32" fmla="*/ 3006725 w 2461"/>
              <a:gd name="T33" fmla="*/ 2246313 h 1440"/>
              <a:gd name="T34" fmla="*/ 2971800 w 2461"/>
              <a:gd name="T35" fmla="*/ 2276475 h 1440"/>
              <a:gd name="T36" fmla="*/ 2159000 w 2461"/>
              <a:gd name="T37" fmla="*/ 2174875 h 1440"/>
              <a:gd name="T38" fmla="*/ 1493838 w 2461"/>
              <a:gd name="T39" fmla="*/ 2087563 h 1440"/>
              <a:gd name="T40" fmla="*/ 858838 w 2461"/>
              <a:gd name="T41" fmla="*/ 1636713 h 1440"/>
              <a:gd name="T42" fmla="*/ 466725 w 2461"/>
              <a:gd name="T43" fmla="*/ 1666875 h 1440"/>
              <a:gd name="T44" fmla="*/ 106363 w 2461"/>
              <a:gd name="T45" fmla="*/ 1544638 h 1440"/>
              <a:gd name="T46" fmla="*/ 212725 w 2461"/>
              <a:gd name="T47" fmla="*/ 1316038 h 1440"/>
              <a:gd name="T48" fmla="*/ 604838 w 2461"/>
              <a:gd name="T49" fmla="*/ 1458913 h 1440"/>
              <a:gd name="T50" fmla="*/ 1020763 w 2461"/>
              <a:gd name="T51" fmla="*/ 1458913 h 1440"/>
              <a:gd name="T52" fmla="*/ 1341438 w 2461"/>
              <a:gd name="T53" fmla="*/ 1493838 h 1440"/>
              <a:gd name="T54" fmla="*/ 1249363 w 2461"/>
              <a:gd name="T55" fmla="*/ 1731963 h 1440"/>
              <a:gd name="T56" fmla="*/ 1533525 w 2461"/>
              <a:gd name="T57" fmla="*/ 1858963 h 1440"/>
              <a:gd name="T58" fmla="*/ 1787525 w 2461"/>
              <a:gd name="T59" fmla="*/ 2047875 h 1440"/>
              <a:gd name="T60" fmla="*/ 1930400 w 2461"/>
              <a:gd name="T61" fmla="*/ 1976438 h 1440"/>
              <a:gd name="T62" fmla="*/ 2209800 w 2461"/>
              <a:gd name="T63" fmla="*/ 1935163 h 1440"/>
              <a:gd name="T64" fmla="*/ 2667000 w 2461"/>
              <a:gd name="T65" fmla="*/ 1992313 h 1440"/>
              <a:gd name="T66" fmla="*/ 3006725 w 2461"/>
              <a:gd name="T67" fmla="*/ 1909763 h 1440"/>
              <a:gd name="T68" fmla="*/ 3073400 w 2461"/>
              <a:gd name="T69" fmla="*/ 1477963 h 1440"/>
              <a:gd name="T70" fmla="*/ 2727325 w 2461"/>
              <a:gd name="T71" fmla="*/ 1503363 h 1440"/>
              <a:gd name="T72" fmla="*/ 2454275 w 2461"/>
              <a:gd name="T73" fmla="*/ 1468438 h 1440"/>
              <a:gd name="T74" fmla="*/ 2357438 w 2461"/>
              <a:gd name="T75" fmla="*/ 1189038 h 1440"/>
              <a:gd name="T76" fmla="*/ 2184400 w 2461"/>
              <a:gd name="T77" fmla="*/ 1443038 h 1440"/>
              <a:gd name="T78" fmla="*/ 2047875 w 2461"/>
              <a:gd name="T79" fmla="*/ 1463675 h 1440"/>
              <a:gd name="T80" fmla="*/ 1920875 w 2461"/>
              <a:gd name="T81" fmla="*/ 1092200 h 1440"/>
              <a:gd name="T82" fmla="*/ 1574800 w 2461"/>
              <a:gd name="T83" fmla="*/ 787400 h 1440"/>
              <a:gd name="T84" fmla="*/ 1457325 w 2461"/>
              <a:gd name="T85" fmla="*/ 812800 h 1440"/>
              <a:gd name="T86" fmla="*/ 1874838 w 2461"/>
              <a:gd name="T87" fmla="*/ 1239838 h 1440"/>
              <a:gd name="T88" fmla="*/ 1731963 w 2461"/>
              <a:gd name="T89" fmla="*/ 1260475 h 1440"/>
              <a:gd name="T90" fmla="*/ 1651000 w 2461"/>
              <a:gd name="T91" fmla="*/ 1458913 h 1440"/>
              <a:gd name="T92" fmla="*/ 1443038 w 2461"/>
              <a:gd name="T93" fmla="*/ 1412875 h 1440"/>
              <a:gd name="T94" fmla="*/ 1660525 w 2461"/>
              <a:gd name="T95" fmla="*/ 1366838 h 1440"/>
              <a:gd name="T96" fmla="*/ 1554163 w 2461"/>
              <a:gd name="T97" fmla="*/ 1143000 h 1440"/>
              <a:gd name="T98" fmla="*/ 1355725 w 2461"/>
              <a:gd name="T99" fmla="*/ 863600 h 1440"/>
              <a:gd name="T100" fmla="*/ 1076325 w 2461"/>
              <a:gd name="T101" fmla="*/ 900113 h 1440"/>
              <a:gd name="T102" fmla="*/ 884238 w 2461"/>
              <a:gd name="T103" fmla="*/ 914400 h 1440"/>
              <a:gd name="T104" fmla="*/ 593725 w 2461"/>
              <a:gd name="T105" fmla="*/ 1143000 h 1440"/>
              <a:gd name="T106" fmla="*/ 477838 w 2461"/>
              <a:gd name="T107" fmla="*/ 1285875 h 1440"/>
              <a:gd name="T108" fmla="*/ 198438 w 2461"/>
              <a:gd name="T109" fmla="*/ 1325563 h 1440"/>
              <a:gd name="T110" fmla="*/ 50800 w 2461"/>
              <a:gd name="T111" fmla="*/ 1077913 h 1440"/>
              <a:gd name="T112" fmla="*/ 182563 w 2461"/>
              <a:gd name="T113" fmla="*/ 696913 h 1440"/>
              <a:gd name="T114" fmla="*/ 619125 w 2461"/>
              <a:gd name="T115" fmla="*/ 787400 h 1440"/>
              <a:gd name="T116" fmla="*/ 650875 w 2461"/>
              <a:gd name="T117" fmla="*/ 417513 h 1440"/>
              <a:gd name="T118" fmla="*/ 752475 w 2461"/>
              <a:gd name="T119" fmla="*/ 334963 h 144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461" h="1440">
                <a:moveTo>
                  <a:pt x="490" y="176"/>
                </a:moveTo>
                <a:lnTo>
                  <a:pt x="550" y="202"/>
                </a:lnTo>
                <a:lnTo>
                  <a:pt x="608" y="138"/>
                </a:lnTo>
                <a:lnTo>
                  <a:pt x="707" y="103"/>
                </a:lnTo>
                <a:lnTo>
                  <a:pt x="749" y="23"/>
                </a:lnTo>
                <a:lnTo>
                  <a:pt x="861" y="0"/>
                </a:lnTo>
                <a:lnTo>
                  <a:pt x="848" y="55"/>
                </a:lnTo>
                <a:lnTo>
                  <a:pt x="794" y="112"/>
                </a:lnTo>
                <a:lnTo>
                  <a:pt x="806" y="186"/>
                </a:lnTo>
                <a:lnTo>
                  <a:pt x="848" y="215"/>
                </a:lnTo>
                <a:lnTo>
                  <a:pt x="883" y="288"/>
                </a:lnTo>
                <a:lnTo>
                  <a:pt x="902" y="279"/>
                </a:lnTo>
                <a:lnTo>
                  <a:pt x="1053" y="336"/>
                </a:lnTo>
                <a:lnTo>
                  <a:pt x="1104" y="339"/>
                </a:lnTo>
                <a:lnTo>
                  <a:pt x="1203" y="375"/>
                </a:lnTo>
                <a:lnTo>
                  <a:pt x="1190" y="458"/>
                </a:lnTo>
                <a:lnTo>
                  <a:pt x="1210" y="483"/>
                </a:lnTo>
                <a:lnTo>
                  <a:pt x="1267" y="471"/>
                </a:lnTo>
                <a:lnTo>
                  <a:pt x="1338" y="381"/>
                </a:lnTo>
                <a:lnTo>
                  <a:pt x="1437" y="352"/>
                </a:lnTo>
                <a:lnTo>
                  <a:pt x="1552" y="407"/>
                </a:lnTo>
                <a:lnTo>
                  <a:pt x="1629" y="391"/>
                </a:lnTo>
                <a:lnTo>
                  <a:pt x="1578" y="563"/>
                </a:lnTo>
                <a:lnTo>
                  <a:pt x="1581" y="583"/>
                </a:lnTo>
                <a:lnTo>
                  <a:pt x="1542" y="643"/>
                </a:lnTo>
                <a:lnTo>
                  <a:pt x="1594" y="701"/>
                </a:lnTo>
                <a:lnTo>
                  <a:pt x="1654" y="701"/>
                </a:lnTo>
                <a:lnTo>
                  <a:pt x="1747" y="656"/>
                </a:lnTo>
                <a:lnTo>
                  <a:pt x="1834" y="615"/>
                </a:lnTo>
                <a:lnTo>
                  <a:pt x="1955" y="666"/>
                </a:lnTo>
                <a:lnTo>
                  <a:pt x="2048" y="663"/>
                </a:lnTo>
                <a:lnTo>
                  <a:pt x="2086" y="615"/>
                </a:lnTo>
                <a:lnTo>
                  <a:pt x="2106" y="570"/>
                </a:lnTo>
                <a:lnTo>
                  <a:pt x="2016" y="509"/>
                </a:lnTo>
                <a:lnTo>
                  <a:pt x="2122" y="515"/>
                </a:lnTo>
                <a:lnTo>
                  <a:pt x="2246" y="531"/>
                </a:lnTo>
                <a:lnTo>
                  <a:pt x="2291" y="551"/>
                </a:lnTo>
                <a:lnTo>
                  <a:pt x="2371" y="515"/>
                </a:lnTo>
                <a:lnTo>
                  <a:pt x="2461" y="570"/>
                </a:lnTo>
                <a:lnTo>
                  <a:pt x="2442" y="608"/>
                </a:lnTo>
                <a:lnTo>
                  <a:pt x="2438" y="647"/>
                </a:lnTo>
                <a:lnTo>
                  <a:pt x="2371" y="727"/>
                </a:lnTo>
                <a:lnTo>
                  <a:pt x="2288" y="739"/>
                </a:lnTo>
                <a:lnTo>
                  <a:pt x="2179" y="864"/>
                </a:lnTo>
                <a:lnTo>
                  <a:pt x="2029" y="1091"/>
                </a:lnTo>
                <a:lnTo>
                  <a:pt x="1978" y="1255"/>
                </a:lnTo>
                <a:lnTo>
                  <a:pt x="1965" y="1325"/>
                </a:lnTo>
                <a:lnTo>
                  <a:pt x="2006" y="1427"/>
                </a:lnTo>
                <a:lnTo>
                  <a:pt x="1952" y="1395"/>
                </a:lnTo>
                <a:lnTo>
                  <a:pt x="1939" y="1312"/>
                </a:lnTo>
                <a:lnTo>
                  <a:pt x="1894" y="1415"/>
                </a:lnTo>
                <a:lnTo>
                  <a:pt x="1859" y="1344"/>
                </a:lnTo>
                <a:lnTo>
                  <a:pt x="1808" y="1309"/>
                </a:lnTo>
                <a:lnTo>
                  <a:pt x="1872" y="1434"/>
                </a:lnTo>
                <a:lnTo>
                  <a:pt x="1552" y="1440"/>
                </a:lnTo>
                <a:lnTo>
                  <a:pt x="1542" y="1411"/>
                </a:lnTo>
                <a:lnTo>
                  <a:pt x="1360" y="1370"/>
                </a:lnTo>
                <a:lnTo>
                  <a:pt x="1222" y="1379"/>
                </a:lnTo>
                <a:lnTo>
                  <a:pt x="1069" y="1360"/>
                </a:lnTo>
                <a:lnTo>
                  <a:pt x="941" y="1315"/>
                </a:lnTo>
                <a:lnTo>
                  <a:pt x="810" y="1235"/>
                </a:lnTo>
                <a:lnTo>
                  <a:pt x="656" y="1104"/>
                </a:lnTo>
                <a:lnTo>
                  <a:pt x="541" y="1031"/>
                </a:lnTo>
                <a:lnTo>
                  <a:pt x="477" y="1018"/>
                </a:lnTo>
                <a:lnTo>
                  <a:pt x="342" y="1037"/>
                </a:lnTo>
                <a:lnTo>
                  <a:pt x="294" y="1050"/>
                </a:lnTo>
                <a:lnTo>
                  <a:pt x="243" y="1027"/>
                </a:lnTo>
                <a:lnTo>
                  <a:pt x="141" y="1047"/>
                </a:lnTo>
                <a:lnTo>
                  <a:pt x="67" y="973"/>
                </a:lnTo>
                <a:lnTo>
                  <a:pt x="10" y="960"/>
                </a:lnTo>
                <a:lnTo>
                  <a:pt x="83" y="893"/>
                </a:lnTo>
                <a:lnTo>
                  <a:pt x="134" y="829"/>
                </a:lnTo>
                <a:lnTo>
                  <a:pt x="166" y="890"/>
                </a:lnTo>
                <a:lnTo>
                  <a:pt x="240" y="922"/>
                </a:lnTo>
                <a:lnTo>
                  <a:pt x="381" y="919"/>
                </a:lnTo>
                <a:lnTo>
                  <a:pt x="490" y="903"/>
                </a:lnTo>
                <a:lnTo>
                  <a:pt x="541" y="906"/>
                </a:lnTo>
                <a:lnTo>
                  <a:pt x="643" y="919"/>
                </a:lnTo>
                <a:lnTo>
                  <a:pt x="736" y="928"/>
                </a:lnTo>
                <a:lnTo>
                  <a:pt x="806" y="909"/>
                </a:lnTo>
                <a:lnTo>
                  <a:pt x="845" y="941"/>
                </a:lnTo>
                <a:lnTo>
                  <a:pt x="822" y="976"/>
                </a:lnTo>
                <a:lnTo>
                  <a:pt x="845" y="1024"/>
                </a:lnTo>
                <a:lnTo>
                  <a:pt x="787" y="1091"/>
                </a:lnTo>
                <a:lnTo>
                  <a:pt x="842" y="1117"/>
                </a:lnTo>
                <a:lnTo>
                  <a:pt x="886" y="1171"/>
                </a:lnTo>
                <a:lnTo>
                  <a:pt x="966" y="1171"/>
                </a:lnTo>
                <a:lnTo>
                  <a:pt x="1014" y="1213"/>
                </a:lnTo>
                <a:lnTo>
                  <a:pt x="1037" y="1267"/>
                </a:lnTo>
                <a:lnTo>
                  <a:pt x="1126" y="1290"/>
                </a:lnTo>
                <a:lnTo>
                  <a:pt x="1187" y="1331"/>
                </a:lnTo>
                <a:lnTo>
                  <a:pt x="1238" y="1283"/>
                </a:lnTo>
                <a:lnTo>
                  <a:pt x="1216" y="1245"/>
                </a:lnTo>
                <a:lnTo>
                  <a:pt x="1296" y="1184"/>
                </a:lnTo>
                <a:lnTo>
                  <a:pt x="1363" y="1184"/>
                </a:lnTo>
                <a:lnTo>
                  <a:pt x="1392" y="1219"/>
                </a:lnTo>
                <a:lnTo>
                  <a:pt x="1475" y="1239"/>
                </a:lnTo>
                <a:lnTo>
                  <a:pt x="1632" y="1267"/>
                </a:lnTo>
                <a:lnTo>
                  <a:pt x="1680" y="1255"/>
                </a:lnTo>
                <a:lnTo>
                  <a:pt x="1738" y="1219"/>
                </a:lnTo>
                <a:lnTo>
                  <a:pt x="1818" y="1239"/>
                </a:lnTo>
                <a:lnTo>
                  <a:pt x="1894" y="1203"/>
                </a:lnTo>
                <a:lnTo>
                  <a:pt x="1923" y="1101"/>
                </a:lnTo>
                <a:lnTo>
                  <a:pt x="1939" y="1015"/>
                </a:lnTo>
                <a:lnTo>
                  <a:pt x="1936" y="931"/>
                </a:lnTo>
                <a:lnTo>
                  <a:pt x="1859" y="922"/>
                </a:lnTo>
                <a:lnTo>
                  <a:pt x="1805" y="979"/>
                </a:lnTo>
                <a:lnTo>
                  <a:pt x="1718" y="947"/>
                </a:lnTo>
                <a:lnTo>
                  <a:pt x="1674" y="989"/>
                </a:lnTo>
                <a:lnTo>
                  <a:pt x="1603" y="976"/>
                </a:lnTo>
                <a:lnTo>
                  <a:pt x="1546" y="925"/>
                </a:lnTo>
                <a:lnTo>
                  <a:pt x="1546" y="851"/>
                </a:lnTo>
                <a:lnTo>
                  <a:pt x="1520" y="784"/>
                </a:lnTo>
                <a:lnTo>
                  <a:pt x="1485" y="749"/>
                </a:lnTo>
                <a:lnTo>
                  <a:pt x="1411" y="749"/>
                </a:lnTo>
                <a:lnTo>
                  <a:pt x="1363" y="781"/>
                </a:lnTo>
                <a:lnTo>
                  <a:pt x="1376" y="909"/>
                </a:lnTo>
                <a:lnTo>
                  <a:pt x="1379" y="973"/>
                </a:lnTo>
                <a:lnTo>
                  <a:pt x="1354" y="973"/>
                </a:lnTo>
                <a:lnTo>
                  <a:pt x="1290" y="922"/>
                </a:lnTo>
                <a:lnTo>
                  <a:pt x="1274" y="855"/>
                </a:lnTo>
                <a:lnTo>
                  <a:pt x="1200" y="778"/>
                </a:lnTo>
                <a:lnTo>
                  <a:pt x="1210" y="688"/>
                </a:lnTo>
                <a:lnTo>
                  <a:pt x="1053" y="573"/>
                </a:lnTo>
                <a:lnTo>
                  <a:pt x="1027" y="515"/>
                </a:lnTo>
                <a:lnTo>
                  <a:pt x="992" y="496"/>
                </a:lnTo>
                <a:lnTo>
                  <a:pt x="992" y="471"/>
                </a:lnTo>
                <a:lnTo>
                  <a:pt x="960" y="467"/>
                </a:lnTo>
                <a:lnTo>
                  <a:pt x="918" y="512"/>
                </a:lnTo>
                <a:lnTo>
                  <a:pt x="1011" y="669"/>
                </a:lnTo>
                <a:lnTo>
                  <a:pt x="1098" y="711"/>
                </a:lnTo>
                <a:lnTo>
                  <a:pt x="1181" y="781"/>
                </a:lnTo>
                <a:lnTo>
                  <a:pt x="1158" y="794"/>
                </a:lnTo>
                <a:lnTo>
                  <a:pt x="1101" y="765"/>
                </a:lnTo>
                <a:lnTo>
                  <a:pt x="1091" y="794"/>
                </a:lnTo>
                <a:lnTo>
                  <a:pt x="1117" y="832"/>
                </a:lnTo>
                <a:lnTo>
                  <a:pt x="1072" y="887"/>
                </a:lnTo>
                <a:lnTo>
                  <a:pt x="1040" y="919"/>
                </a:lnTo>
                <a:lnTo>
                  <a:pt x="1011" y="983"/>
                </a:lnTo>
                <a:lnTo>
                  <a:pt x="960" y="938"/>
                </a:lnTo>
                <a:lnTo>
                  <a:pt x="909" y="890"/>
                </a:lnTo>
                <a:lnTo>
                  <a:pt x="947" y="861"/>
                </a:lnTo>
                <a:lnTo>
                  <a:pt x="986" y="887"/>
                </a:lnTo>
                <a:lnTo>
                  <a:pt x="1046" y="861"/>
                </a:lnTo>
                <a:lnTo>
                  <a:pt x="1085" y="829"/>
                </a:lnTo>
                <a:lnTo>
                  <a:pt x="1056" y="787"/>
                </a:lnTo>
                <a:lnTo>
                  <a:pt x="979" y="720"/>
                </a:lnTo>
                <a:lnTo>
                  <a:pt x="957" y="711"/>
                </a:lnTo>
                <a:lnTo>
                  <a:pt x="851" y="611"/>
                </a:lnTo>
                <a:lnTo>
                  <a:pt x="854" y="544"/>
                </a:lnTo>
                <a:lnTo>
                  <a:pt x="816" y="515"/>
                </a:lnTo>
                <a:lnTo>
                  <a:pt x="701" y="589"/>
                </a:lnTo>
                <a:lnTo>
                  <a:pt x="678" y="567"/>
                </a:lnTo>
                <a:lnTo>
                  <a:pt x="662" y="531"/>
                </a:lnTo>
                <a:lnTo>
                  <a:pt x="614" y="528"/>
                </a:lnTo>
                <a:lnTo>
                  <a:pt x="557" y="576"/>
                </a:lnTo>
                <a:lnTo>
                  <a:pt x="557" y="618"/>
                </a:lnTo>
                <a:lnTo>
                  <a:pt x="432" y="666"/>
                </a:lnTo>
                <a:lnTo>
                  <a:pt x="374" y="720"/>
                </a:lnTo>
                <a:lnTo>
                  <a:pt x="381" y="759"/>
                </a:lnTo>
                <a:lnTo>
                  <a:pt x="346" y="823"/>
                </a:lnTo>
                <a:lnTo>
                  <a:pt x="301" y="810"/>
                </a:lnTo>
                <a:lnTo>
                  <a:pt x="275" y="848"/>
                </a:lnTo>
                <a:lnTo>
                  <a:pt x="202" y="819"/>
                </a:lnTo>
                <a:lnTo>
                  <a:pt x="125" y="835"/>
                </a:lnTo>
                <a:lnTo>
                  <a:pt x="96" y="759"/>
                </a:lnTo>
                <a:lnTo>
                  <a:pt x="0" y="733"/>
                </a:lnTo>
                <a:lnTo>
                  <a:pt x="32" y="679"/>
                </a:lnTo>
                <a:lnTo>
                  <a:pt x="26" y="643"/>
                </a:lnTo>
                <a:lnTo>
                  <a:pt x="90" y="547"/>
                </a:lnTo>
                <a:lnTo>
                  <a:pt x="115" y="439"/>
                </a:lnTo>
                <a:lnTo>
                  <a:pt x="176" y="419"/>
                </a:lnTo>
                <a:lnTo>
                  <a:pt x="346" y="496"/>
                </a:lnTo>
                <a:lnTo>
                  <a:pt x="390" y="496"/>
                </a:lnTo>
                <a:lnTo>
                  <a:pt x="432" y="458"/>
                </a:lnTo>
                <a:lnTo>
                  <a:pt x="448" y="327"/>
                </a:lnTo>
                <a:lnTo>
                  <a:pt x="410" y="263"/>
                </a:lnTo>
                <a:lnTo>
                  <a:pt x="339" y="227"/>
                </a:lnTo>
                <a:lnTo>
                  <a:pt x="379" y="207"/>
                </a:lnTo>
                <a:lnTo>
                  <a:pt x="474" y="211"/>
                </a:lnTo>
                <a:lnTo>
                  <a:pt x="490" y="176"/>
                </a:lnTo>
                <a:close/>
              </a:path>
            </a:pathLst>
          </a:custGeom>
          <a:solidFill>
            <a:srgbClr val="0099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94" name="Freeform 18"/>
          <p:cNvSpPr>
            <a:spLocks/>
          </p:cNvSpPr>
          <p:nvPr/>
        </p:nvSpPr>
        <p:spPr bwMode="auto">
          <a:xfrm>
            <a:off x="7518401" y="4403725"/>
            <a:ext cx="130175" cy="361950"/>
          </a:xfrm>
          <a:custGeom>
            <a:avLst/>
            <a:gdLst>
              <a:gd name="T0" fmla="*/ 117475 w 82"/>
              <a:gd name="T1" fmla="*/ 0 h 228"/>
              <a:gd name="T2" fmla="*/ 58738 w 82"/>
              <a:gd name="T3" fmla="*/ 38100 h 228"/>
              <a:gd name="T4" fmla="*/ 60325 w 82"/>
              <a:gd name="T5" fmla="*/ 92075 h 228"/>
              <a:gd name="T6" fmla="*/ 79375 w 82"/>
              <a:gd name="T7" fmla="*/ 142875 h 228"/>
              <a:gd name="T8" fmla="*/ 53975 w 82"/>
              <a:gd name="T9" fmla="*/ 173038 h 228"/>
              <a:gd name="T10" fmla="*/ 0 w 82"/>
              <a:gd name="T11" fmla="*/ 176213 h 228"/>
              <a:gd name="T12" fmla="*/ 30163 w 82"/>
              <a:gd name="T13" fmla="*/ 361950 h 228"/>
              <a:gd name="T14" fmla="*/ 101600 w 82"/>
              <a:gd name="T15" fmla="*/ 325438 h 228"/>
              <a:gd name="T16" fmla="*/ 130175 w 82"/>
              <a:gd name="T17" fmla="*/ 222250 h 228"/>
              <a:gd name="T18" fmla="*/ 98425 w 82"/>
              <a:gd name="T19" fmla="*/ 152400 h 228"/>
              <a:gd name="T20" fmla="*/ 130175 w 82"/>
              <a:gd name="T21" fmla="*/ 74613 h 228"/>
              <a:gd name="T22" fmla="*/ 117475 w 82"/>
              <a:gd name="T23" fmla="*/ 0 h 22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82" h="228">
                <a:moveTo>
                  <a:pt x="74" y="0"/>
                </a:moveTo>
                <a:lnTo>
                  <a:pt x="37" y="24"/>
                </a:lnTo>
                <a:lnTo>
                  <a:pt x="38" y="58"/>
                </a:lnTo>
                <a:lnTo>
                  <a:pt x="50" y="90"/>
                </a:lnTo>
                <a:lnTo>
                  <a:pt x="34" y="109"/>
                </a:lnTo>
                <a:lnTo>
                  <a:pt x="0" y="111"/>
                </a:lnTo>
                <a:lnTo>
                  <a:pt x="19" y="228"/>
                </a:lnTo>
                <a:lnTo>
                  <a:pt x="64" y="205"/>
                </a:lnTo>
                <a:lnTo>
                  <a:pt x="82" y="140"/>
                </a:lnTo>
                <a:lnTo>
                  <a:pt x="62" y="96"/>
                </a:lnTo>
                <a:lnTo>
                  <a:pt x="82" y="47"/>
                </a:lnTo>
                <a:lnTo>
                  <a:pt x="74" y="0"/>
                </a:lnTo>
                <a:close/>
              </a:path>
            </a:pathLst>
          </a:custGeom>
          <a:solidFill>
            <a:srgbClr val="0099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95" name="Freeform 19"/>
          <p:cNvSpPr>
            <a:spLocks/>
          </p:cNvSpPr>
          <p:nvPr/>
        </p:nvSpPr>
        <p:spPr bwMode="auto">
          <a:xfrm>
            <a:off x="8550275" y="5083175"/>
            <a:ext cx="228600" cy="69850"/>
          </a:xfrm>
          <a:custGeom>
            <a:avLst/>
            <a:gdLst>
              <a:gd name="T0" fmla="*/ 0 w 144"/>
              <a:gd name="T1" fmla="*/ 6350 h 44"/>
              <a:gd name="T2" fmla="*/ 60325 w 144"/>
              <a:gd name="T3" fmla="*/ 0 h 44"/>
              <a:gd name="T4" fmla="*/ 179388 w 144"/>
              <a:gd name="T5" fmla="*/ 14288 h 44"/>
              <a:gd name="T6" fmla="*/ 228600 w 144"/>
              <a:gd name="T7" fmla="*/ 14288 h 44"/>
              <a:gd name="T8" fmla="*/ 207963 w 144"/>
              <a:gd name="T9" fmla="*/ 69850 h 44"/>
              <a:gd name="T10" fmla="*/ 111125 w 144"/>
              <a:gd name="T11" fmla="*/ 69850 h 44"/>
              <a:gd name="T12" fmla="*/ 69850 w 144"/>
              <a:gd name="T13" fmla="*/ 60325 h 44"/>
              <a:gd name="T14" fmla="*/ 1588 w 144"/>
              <a:gd name="T15" fmla="*/ 47625 h 44"/>
              <a:gd name="T16" fmla="*/ 0 w 144"/>
              <a:gd name="T17" fmla="*/ 6350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44" h="44">
                <a:moveTo>
                  <a:pt x="0" y="4"/>
                </a:moveTo>
                <a:lnTo>
                  <a:pt x="38" y="0"/>
                </a:lnTo>
                <a:lnTo>
                  <a:pt x="113" y="9"/>
                </a:lnTo>
                <a:lnTo>
                  <a:pt x="144" y="9"/>
                </a:lnTo>
                <a:lnTo>
                  <a:pt x="131" y="44"/>
                </a:lnTo>
                <a:lnTo>
                  <a:pt x="70" y="44"/>
                </a:lnTo>
                <a:lnTo>
                  <a:pt x="44" y="38"/>
                </a:lnTo>
                <a:lnTo>
                  <a:pt x="1" y="30"/>
                </a:lnTo>
                <a:lnTo>
                  <a:pt x="0" y="4"/>
                </a:lnTo>
                <a:close/>
              </a:path>
            </a:pathLst>
          </a:custGeom>
          <a:solidFill>
            <a:srgbClr val="0099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96" name="Freeform 20"/>
          <p:cNvSpPr>
            <a:spLocks/>
          </p:cNvSpPr>
          <p:nvPr/>
        </p:nvSpPr>
        <p:spPr bwMode="auto">
          <a:xfrm>
            <a:off x="9156700" y="5011738"/>
            <a:ext cx="160338" cy="127000"/>
          </a:xfrm>
          <a:custGeom>
            <a:avLst/>
            <a:gdLst>
              <a:gd name="T0" fmla="*/ 0 w 101"/>
              <a:gd name="T1" fmla="*/ 90488 h 80"/>
              <a:gd name="T2" fmla="*/ 20638 w 101"/>
              <a:gd name="T3" fmla="*/ 80963 h 80"/>
              <a:gd name="T4" fmla="*/ 55563 w 101"/>
              <a:gd name="T5" fmla="*/ 30163 h 80"/>
              <a:gd name="T6" fmla="*/ 160338 w 101"/>
              <a:gd name="T7" fmla="*/ 0 h 80"/>
              <a:gd name="T8" fmla="*/ 144463 w 101"/>
              <a:gd name="T9" fmla="*/ 52388 h 80"/>
              <a:gd name="T10" fmla="*/ 130175 w 101"/>
              <a:gd name="T11" fmla="*/ 90488 h 80"/>
              <a:gd name="T12" fmla="*/ 60325 w 101"/>
              <a:gd name="T13" fmla="*/ 127000 h 80"/>
              <a:gd name="T14" fmla="*/ 0 w 101"/>
              <a:gd name="T15" fmla="*/ 90488 h 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1" h="80">
                <a:moveTo>
                  <a:pt x="0" y="57"/>
                </a:moveTo>
                <a:cubicBezTo>
                  <a:pt x="5" y="56"/>
                  <a:pt x="13" y="51"/>
                  <a:pt x="13" y="51"/>
                </a:cubicBezTo>
                <a:lnTo>
                  <a:pt x="35" y="19"/>
                </a:lnTo>
                <a:lnTo>
                  <a:pt x="101" y="0"/>
                </a:lnTo>
                <a:lnTo>
                  <a:pt x="91" y="33"/>
                </a:lnTo>
                <a:lnTo>
                  <a:pt x="82" y="57"/>
                </a:lnTo>
                <a:lnTo>
                  <a:pt x="38" y="80"/>
                </a:lnTo>
                <a:lnTo>
                  <a:pt x="0" y="57"/>
                </a:lnTo>
                <a:close/>
              </a:path>
            </a:pathLst>
          </a:custGeom>
          <a:solidFill>
            <a:srgbClr val="0099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83" name="Rectangle 7" descr="Brown marble"/>
          <p:cNvSpPr>
            <a:spLocks noChangeArrowheads="1"/>
          </p:cNvSpPr>
          <p:nvPr/>
        </p:nvSpPr>
        <p:spPr bwMode="auto">
          <a:xfrm>
            <a:off x="9753600" y="231472"/>
            <a:ext cx="2438400" cy="6096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>
                <a:solidFill>
                  <a:srgbClr val="FFFFFF"/>
                </a:solidFill>
                <a:ea typeface="SimHei" pitchFamily="49" charset="-122"/>
              </a:rPr>
              <a:t>波斯瑪代帝國</a:t>
            </a:r>
          </a:p>
        </p:txBody>
      </p:sp>
      <p:sp>
        <p:nvSpPr>
          <p:cNvPr id="3" name="Oval 2"/>
          <p:cNvSpPr/>
          <p:nvPr/>
        </p:nvSpPr>
        <p:spPr>
          <a:xfrm>
            <a:off x="2969028" y="2461846"/>
            <a:ext cx="710005" cy="3850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693429" y="2057400"/>
            <a:ext cx="710005" cy="200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610921" y="5106623"/>
            <a:ext cx="710005" cy="2039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0357340" y="5735638"/>
            <a:ext cx="307730" cy="1591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84" name="Rectangle 8" descr="Brown marble"/>
          <p:cNvSpPr>
            <a:spLocks noChangeArrowheads="1"/>
          </p:cNvSpPr>
          <p:nvPr/>
        </p:nvSpPr>
        <p:spPr bwMode="auto">
          <a:xfrm>
            <a:off x="136742" y="5779512"/>
            <a:ext cx="1629428" cy="553602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>
                <a:solidFill>
                  <a:srgbClr val="FFFFFF"/>
                </a:solidFill>
                <a:ea typeface="SimHei" pitchFamily="49" charset="-122"/>
              </a:rPr>
              <a:t>希臘帝國</a:t>
            </a:r>
          </a:p>
        </p:txBody>
      </p:sp>
      <p:sp>
        <p:nvSpPr>
          <p:cNvPr id="4" name="Explosion 1 3"/>
          <p:cNvSpPr/>
          <p:nvPr/>
        </p:nvSpPr>
        <p:spPr>
          <a:xfrm>
            <a:off x="4359058" y="2057400"/>
            <a:ext cx="3289518" cy="2852803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dirty="0" smtClean="0">
                <a:solidFill>
                  <a:srgbClr val="0033CC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聖地易權</a:t>
            </a:r>
            <a:endParaRPr lang="en-US" altLang="zh-TW" sz="3000" dirty="0" smtClean="0">
              <a:solidFill>
                <a:srgbClr val="0033CC"/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pPr algn="ctr"/>
            <a:r>
              <a:rPr lang="zh-TW" altLang="en-US" sz="3000" dirty="0" smtClean="0">
                <a:solidFill>
                  <a:srgbClr val="0033CC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四個帝國</a:t>
            </a:r>
            <a:endParaRPr lang="en-US" sz="3000" dirty="0">
              <a:solidFill>
                <a:srgbClr val="0033CC"/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329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4" grpId="0" animBg="1"/>
      <p:bldP spid="25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iadoche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" y="407309"/>
            <a:ext cx="10341429" cy="505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AutoShape 3"/>
          <p:cNvSpPr>
            <a:spLocks noChangeArrowheads="1"/>
          </p:cNvSpPr>
          <p:nvPr/>
        </p:nvSpPr>
        <p:spPr bwMode="auto">
          <a:xfrm>
            <a:off x="1963964" y="5126226"/>
            <a:ext cx="1637393" cy="1577232"/>
          </a:xfrm>
          <a:prstGeom prst="wedgeRectCallout">
            <a:avLst>
              <a:gd name="adj1" fmla="val 34542"/>
              <a:gd name="adj2" fmla="val -11064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</a:pPr>
            <a:r>
              <a:rPr lang="zh-TW" altLang="en-US" sz="2800" dirty="0">
                <a:solidFill>
                  <a:srgbClr val="FF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埃及</a:t>
            </a:r>
          </a:p>
          <a:p>
            <a:pPr algn="ctr" fontAlgn="base">
              <a:spcBef>
                <a:spcPct val="0"/>
              </a:spcBef>
            </a:pPr>
            <a:r>
              <a:rPr lang="zh-TW" altLang="en-US" sz="2800" dirty="0">
                <a:solidFill>
                  <a:srgbClr val="333399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多利買</a:t>
            </a:r>
          </a:p>
          <a:p>
            <a:pPr algn="ctr" fontAlgn="base">
              <a:spcBef>
                <a:spcPct val="0"/>
              </a:spcBef>
            </a:pPr>
            <a:r>
              <a:rPr lang="en-US" altLang="zh-TW" sz="28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28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南方王</a:t>
            </a:r>
            <a:r>
              <a:rPr lang="en-US" altLang="zh-TW" sz="2800" dirty="0">
                <a:solidFill>
                  <a:srgbClr val="000000"/>
                </a:solidFill>
                <a:latin typeface="SimHei" pitchFamily="49" charset="-122"/>
                <a:ea typeface="SimHei" pitchFamily="49" charset="-122"/>
              </a:rPr>
              <a:t>)</a:t>
            </a:r>
          </a:p>
        </p:txBody>
      </p:sp>
      <p:sp>
        <p:nvSpPr>
          <p:cNvPr id="64516" name="AutoShape 4"/>
          <p:cNvSpPr>
            <a:spLocks noChangeArrowheads="1"/>
          </p:cNvSpPr>
          <p:nvPr/>
        </p:nvSpPr>
        <p:spPr bwMode="auto">
          <a:xfrm>
            <a:off x="1619250" y="131657"/>
            <a:ext cx="1465036" cy="1051488"/>
          </a:xfrm>
          <a:prstGeom prst="wedgeRectCallout">
            <a:avLst>
              <a:gd name="adj1" fmla="val 2204"/>
              <a:gd name="adj2" fmla="val 11458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</a:pPr>
            <a:r>
              <a:rPr lang="zh-TW" altLang="en-US" sz="2800" dirty="0">
                <a:solidFill>
                  <a:srgbClr val="FF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馬其頓</a:t>
            </a:r>
          </a:p>
          <a:p>
            <a:pPr algn="ctr" fontAlgn="base">
              <a:spcBef>
                <a:spcPct val="0"/>
              </a:spcBef>
            </a:pPr>
            <a:r>
              <a:rPr lang="zh-TW" altLang="en-US" sz="2800" dirty="0">
                <a:solidFill>
                  <a:srgbClr val="333399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卡桑德</a:t>
            </a:r>
            <a:endParaRPr lang="en-US" altLang="zh-TW" sz="2800" dirty="0">
              <a:solidFill>
                <a:srgbClr val="333399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4517" name="AutoShape 5"/>
          <p:cNvSpPr>
            <a:spLocks noChangeArrowheads="1"/>
          </p:cNvSpPr>
          <p:nvPr/>
        </p:nvSpPr>
        <p:spPr bwMode="auto">
          <a:xfrm>
            <a:off x="3170464" y="131657"/>
            <a:ext cx="2859153" cy="1051488"/>
          </a:xfrm>
          <a:prstGeom prst="wedgeRectCallout">
            <a:avLst>
              <a:gd name="adj1" fmla="val -36111"/>
              <a:gd name="adj2" fmla="val 143926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30000"/>
              </a:spcAft>
            </a:pPr>
            <a:r>
              <a:rPr lang="zh-TW" altLang="en-US" sz="2800" dirty="0">
                <a:solidFill>
                  <a:srgbClr val="FF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色雷斯</a:t>
            </a:r>
            <a:r>
              <a:rPr lang="en-US" altLang="zh-TW" sz="2800" dirty="0">
                <a:solidFill>
                  <a:srgbClr val="FF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/</a:t>
            </a:r>
            <a:r>
              <a:rPr lang="zh-TW" altLang="en-US" sz="2800" dirty="0">
                <a:solidFill>
                  <a:srgbClr val="FF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小亞細亞</a:t>
            </a:r>
          </a:p>
          <a:p>
            <a:pPr algn="ctr" fontAlgn="base">
              <a:spcBef>
                <a:spcPct val="0"/>
              </a:spcBef>
              <a:spcAft>
                <a:spcPct val="30000"/>
              </a:spcAft>
            </a:pPr>
            <a:r>
              <a:rPr lang="zh-TW" altLang="en-US" sz="2800" dirty="0">
                <a:solidFill>
                  <a:srgbClr val="333399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呂西馬加</a:t>
            </a:r>
            <a:r>
              <a:rPr lang="zh-TW" altLang="en-US" sz="28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endParaRPr lang="en-US" altLang="zh-TW" sz="2800" dirty="0">
              <a:solidFill>
                <a:srgbClr val="0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64518" name="Picture 6" descr="ptolem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15" y="4775730"/>
            <a:ext cx="1490171" cy="194415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9" name="Picture 7" descr="lysimach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617" y="131657"/>
            <a:ext cx="1592509" cy="184010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0" name="Picture 8" descr="cassand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" y="142153"/>
            <a:ext cx="1184955" cy="166485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3747726" y="6149460"/>
            <a:ext cx="6724918" cy="55399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0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亞歷山大死後約</a:t>
            </a:r>
            <a:r>
              <a:rPr lang="en-US" altLang="zh-TW" sz="30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20</a:t>
            </a:r>
            <a:r>
              <a:rPr lang="zh-TW" altLang="en-US" sz="30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年，帝國分成四部</a:t>
            </a:r>
            <a:r>
              <a:rPr lang="zh-TW" altLang="en-US" sz="300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分</a:t>
            </a:r>
            <a:endParaRPr lang="zh-TW" altLang="en-US" sz="3000" dirty="0">
              <a:solidFill>
                <a:srgbClr val="0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4525" name="AutoShape 13"/>
          <p:cNvSpPr>
            <a:spLocks noChangeArrowheads="1"/>
          </p:cNvSpPr>
          <p:nvPr/>
        </p:nvSpPr>
        <p:spPr bwMode="auto">
          <a:xfrm>
            <a:off x="4756688" y="4514685"/>
            <a:ext cx="2545858" cy="1577232"/>
          </a:xfrm>
          <a:prstGeom prst="wedgeRectCallout">
            <a:avLst>
              <a:gd name="adj1" fmla="val -63667"/>
              <a:gd name="adj2" fmla="val -12592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</a:pPr>
            <a:r>
              <a:rPr lang="zh-TW" altLang="en-US" sz="2800" dirty="0">
                <a:solidFill>
                  <a:srgbClr val="FF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敘利亞</a:t>
            </a:r>
            <a:r>
              <a:rPr lang="en-US" altLang="zh-TW" sz="2800" dirty="0">
                <a:solidFill>
                  <a:srgbClr val="FF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/</a:t>
            </a:r>
            <a:r>
              <a:rPr lang="zh-TW" altLang="en-US" sz="2800" dirty="0">
                <a:solidFill>
                  <a:srgbClr val="FF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巴比倫</a:t>
            </a:r>
          </a:p>
          <a:p>
            <a:pPr algn="ctr" fontAlgn="base">
              <a:spcBef>
                <a:spcPct val="0"/>
              </a:spcBef>
            </a:pPr>
            <a:r>
              <a:rPr lang="zh-TW" altLang="en-US" sz="2800" dirty="0">
                <a:solidFill>
                  <a:srgbClr val="333399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西流古</a:t>
            </a:r>
          </a:p>
          <a:p>
            <a:pPr algn="ctr" fontAlgn="base">
              <a:spcBef>
                <a:spcPct val="0"/>
              </a:spcBef>
            </a:pPr>
            <a:r>
              <a:rPr lang="en-US" altLang="zh-TW" sz="28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28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北方王</a:t>
            </a:r>
            <a:r>
              <a:rPr lang="en-US" altLang="zh-TW" sz="28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</a:p>
        </p:txBody>
      </p:sp>
      <p:pic>
        <p:nvPicPr>
          <p:cNvPr id="64526" name="Picture 14" descr="seleuc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46" y="3448593"/>
            <a:ext cx="1474012" cy="201535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27" name="Oval 15"/>
          <p:cNvSpPr>
            <a:spLocks noChangeArrowheads="1"/>
          </p:cNvSpPr>
          <p:nvPr/>
        </p:nvSpPr>
        <p:spPr bwMode="auto">
          <a:xfrm>
            <a:off x="3901187" y="3483276"/>
            <a:ext cx="429097" cy="585986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37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74551" y="2753958"/>
            <a:ext cx="1237129" cy="387275"/>
          </a:xfrm>
          <a:prstGeom prst="round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16366" y="5810922"/>
            <a:ext cx="1893347" cy="557605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3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269292" y="2904628"/>
            <a:ext cx="11776839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4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他為了徹底實施希臘化，對猶太人極其殘暴，意圖消滅猶太信</a:t>
            </a:r>
            <a:r>
              <a:rPr lang="zh-TW" altLang="en-US" sz="340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仰。他</a:t>
            </a:r>
            <a:r>
              <a:rPr lang="zh-TW" altLang="en-US" sz="34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掠奪聖殿財物，毀壞耶路撒冷，</a:t>
            </a:r>
            <a:r>
              <a:rPr lang="zh-TW" altLang="en-US" sz="34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褻瀆聖殿</a:t>
            </a:r>
            <a:r>
              <a:rPr lang="zh-TW" altLang="en-US" sz="34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</a:t>
            </a:r>
            <a:r>
              <a:rPr lang="zh-TW" altLang="en-US" sz="34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在祭壇上獻豬</a:t>
            </a:r>
            <a:r>
              <a:rPr lang="zh-TW" altLang="en-US" sz="34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，灑豬血</a:t>
            </a:r>
            <a:r>
              <a:rPr lang="zh-TW" altLang="en-US" sz="340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。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在</a:t>
            </a:r>
            <a:r>
              <a:rPr lang="zh-TW" altLang="en-US" sz="34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殿中為宙斯設立祭壇</a:t>
            </a:r>
            <a:r>
              <a:rPr lang="zh-TW" altLang="en-US" sz="34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。廢除在聖殿中之禮拜與常獻的燔祭</a:t>
            </a:r>
            <a:r>
              <a:rPr lang="zh-TW" altLang="en-US" sz="340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。禁</a:t>
            </a:r>
            <a:r>
              <a:rPr lang="zh-TW" altLang="en-US" sz="34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止猶太人守安息日，禁止守節期，禁止受割禮，違者處死</a:t>
            </a:r>
            <a:r>
              <a:rPr lang="zh-TW" altLang="en-US" sz="340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。焚</a:t>
            </a:r>
            <a:r>
              <a:rPr lang="zh-TW" altLang="en-US" sz="34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燒舊約經卷，私藏經卷者處死。拒絕吃豬肉或偶像之祭肉者處死</a:t>
            </a:r>
            <a:r>
              <a:rPr lang="zh-TW" altLang="en-US" sz="340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。他</a:t>
            </a:r>
            <a:r>
              <a:rPr lang="zh-TW" altLang="en-US" sz="34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用各種嚴刑迫使猶太人放棄信仰。</a:t>
            </a:r>
            <a:r>
              <a:rPr lang="zh-TW" altLang="en-US" sz="34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數萬猶太人遭屠殺</a:t>
            </a:r>
            <a:r>
              <a:rPr lang="zh-TW" altLang="en-US" sz="34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，或被販為奴。</a:t>
            </a:r>
            <a:endParaRPr lang="en-US" altLang="zh-TW" sz="3400" dirty="0">
              <a:solidFill>
                <a:srgbClr val="0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4275" name="Rectangle 3" descr="Brown marble"/>
          <p:cNvSpPr>
            <a:spLocks noChangeArrowheads="1"/>
          </p:cNvSpPr>
          <p:nvPr/>
        </p:nvSpPr>
        <p:spPr bwMode="auto">
          <a:xfrm>
            <a:off x="300445" y="175419"/>
            <a:ext cx="2808515" cy="604461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</a:pPr>
            <a:r>
              <a:rPr lang="zh-TW" altLang="en-US" sz="3200" dirty="0">
                <a:solidFill>
                  <a:srgbClr val="FFFFFF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安提阿古四世</a:t>
            </a:r>
            <a:endParaRPr lang="en-US" altLang="zh-TW" sz="3200" dirty="0">
              <a:solidFill>
                <a:srgbClr val="FFFFFF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269292" y="1056344"/>
            <a:ext cx="9122902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4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西流古王朝的第八個君</a:t>
            </a:r>
            <a:r>
              <a:rPr lang="zh-TW" altLang="en-US" sz="340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王 </a:t>
            </a:r>
            <a:r>
              <a:rPr lang="en-US" altLang="zh-TW" sz="340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en-US" altLang="zh-TW" sz="34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175-164 BC)</a:t>
            </a:r>
            <a:r>
              <a:rPr lang="zh-TW" altLang="en-US" sz="340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。自</a:t>
            </a:r>
            <a:r>
              <a:rPr lang="zh-TW" altLang="en-US" sz="34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稱</a:t>
            </a:r>
            <a:r>
              <a:rPr lang="zh-TW" altLang="en-US" sz="340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「</a:t>
            </a:r>
            <a:r>
              <a:rPr lang="en-US" altLang="zh-TW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Epiphanes</a:t>
            </a:r>
            <a:r>
              <a:rPr lang="zh-TW" altLang="en-US" sz="340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r>
              <a:rPr lang="en-US" altLang="zh-TW" sz="34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4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神的顯現</a:t>
            </a:r>
            <a:r>
              <a:rPr lang="en-US" altLang="zh-TW" sz="34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r>
              <a:rPr lang="zh-TW" altLang="en-US" sz="34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，以自己為希臘主神宙斯的化身；人卻稱他</a:t>
            </a:r>
            <a:r>
              <a:rPr lang="zh-TW" altLang="en-US" sz="340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「</a:t>
            </a:r>
            <a:r>
              <a:rPr lang="en-US" altLang="zh-TW" sz="3400" dirty="0" err="1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Epimanes</a:t>
            </a:r>
            <a:r>
              <a:rPr lang="zh-TW" altLang="en-US" sz="340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r>
              <a:rPr lang="en-US" altLang="zh-TW" sz="34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4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狂人</a:t>
            </a:r>
            <a:r>
              <a:rPr lang="en-US" altLang="zh-TW" sz="34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r>
              <a:rPr lang="zh-TW" altLang="en-US" sz="34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。</a:t>
            </a:r>
          </a:p>
        </p:txBody>
      </p:sp>
      <p:pic>
        <p:nvPicPr>
          <p:cNvPr id="54277" name="Picture 6" descr="antiochus-epipha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731" y="175419"/>
            <a:ext cx="2438400" cy="24288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3659362" y="220982"/>
            <a:ext cx="1898650" cy="592137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000" dirty="0">
                <a:solidFill>
                  <a:srgbClr val="FFFFFF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預表敵基督</a:t>
            </a:r>
          </a:p>
        </p:txBody>
      </p:sp>
    </p:spTree>
    <p:extLst>
      <p:ext uri="{BB962C8B-B14F-4D97-AF65-F5344CB8AC3E}">
        <p14:creationId xmlns:p14="http://schemas.microsoft.com/office/powerpoint/2010/main" val="225355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" grpId="0"/>
      <p:bldP spid="71684" grpId="0"/>
      <p:bldP spid="7168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1-Maccabees-Chapter-2-Mattathias-and-the-Apost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35613" cy="6858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 descr="Green marble"/>
          <p:cNvSpPr txBox="1">
            <a:spLocks noChangeArrowheads="1"/>
          </p:cNvSpPr>
          <p:nvPr/>
        </p:nvSpPr>
        <p:spPr bwMode="auto">
          <a:xfrm>
            <a:off x="5682342" y="82428"/>
            <a:ext cx="2364750" cy="61555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zh-TW" altLang="en-US" sz="3400" dirty="0" smtClean="0">
                <a:solidFill>
                  <a:schemeClr val="bg1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馬加比革命</a:t>
            </a:r>
            <a:endParaRPr lang="zh-TW" altLang="en-US" sz="3400" dirty="0">
              <a:solidFill>
                <a:schemeClr val="bg1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682341" y="791064"/>
            <a:ext cx="6335488" cy="4819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Aft>
                <a:spcPct val="30000"/>
              </a:spcAft>
            </a:pP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摩丁城的老祭司</a:t>
            </a:r>
            <a:r>
              <a:rPr lang="zh-TW" altLang="en-US" sz="3200" dirty="0">
                <a:solidFill>
                  <a:srgbClr val="66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馬他提</a:t>
            </a:r>
            <a:r>
              <a:rPr lang="zh-TW" altLang="en-US" sz="3200" dirty="0" smtClean="0">
                <a:solidFill>
                  <a:srgbClr val="66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亞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，拒絕向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偶像獻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祭，挺身殺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死一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個向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偶像獻祭的猶太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人。他兒子</a:t>
            </a:r>
            <a:r>
              <a:rPr lang="zh-TW" altLang="en-US" sz="3200" dirty="0" smtClean="0">
                <a:solidFill>
                  <a:srgbClr val="66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馬加比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，率領猶太人</a:t>
            </a:r>
            <a:r>
              <a:rPr lang="zh-TW" altLang="en-US" sz="3200" dirty="0" smtClean="0">
                <a:solidFill>
                  <a:srgbClr val="003399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對抗西流基皇朝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</a:t>
            </a:r>
            <a:r>
              <a:rPr lang="zh-TW" altLang="en-US" sz="3200" dirty="0" smtClean="0">
                <a:solidFill>
                  <a:srgbClr val="003399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奪回耶路撒冷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，重新潔淨聖殿，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燭光節或修殿節的由來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，成為獨立，開始了「</a:t>
            </a:r>
            <a:r>
              <a:rPr lang="zh-TW" altLang="en-US" sz="3200" dirty="0" smtClean="0">
                <a:solidFill>
                  <a:srgbClr val="66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哈斯摩尼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王朝，享受了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80 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年的自由。</a:t>
            </a:r>
            <a:endParaRPr lang="zh-TW" alt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591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572" y="1283994"/>
            <a:ext cx="4011546" cy="413193"/>
          </a:xfrm>
          <a:prstGeom prst="rec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被擄時期</a:t>
            </a:r>
            <a:endParaRPr lang="en-US" sz="2400" dirty="0"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299" y="638244"/>
            <a:ext cx="12634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722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01320" y="1025746"/>
            <a:ext cx="0" cy="2448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38137" y="1841464"/>
            <a:ext cx="523220" cy="190212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北國亡於亞述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71910" y="1697993"/>
            <a:ext cx="1292227" cy="27345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亞述帝國</a:t>
            </a:r>
            <a:endParaRPr lang="en-US" sz="20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45604" y="1697186"/>
            <a:ext cx="1850405" cy="30086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巴比倫帝國</a:t>
            </a:r>
            <a:endParaRPr lang="en-US" sz="20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17855" y="1828073"/>
            <a:ext cx="523220" cy="218425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南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國亡於巴比倫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087890" y="1025746"/>
            <a:ext cx="0" cy="2448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64138" y="638474"/>
            <a:ext cx="12634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586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1204" y="2022540"/>
            <a:ext cx="149271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以色列人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pPr algn="ctr"/>
            <a:r>
              <a:rPr lang="zh-TW" altLang="en-US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被</a:t>
            </a:r>
            <a:r>
              <a:rPr lang="zh-TW" altLang="en-US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擄至亞述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6232" y="2636154"/>
            <a:ext cx="115929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耶利米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1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en-US" altLang="zh-TW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626-585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62660" y="2022542"/>
            <a:ext cx="170751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猶太人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1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zh-TW" altLang="en-US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被擄至巴比倫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62660" y="2645065"/>
            <a:ext cx="1614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所羅門聖殿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被毀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12865" y="1283993"/>
            <a:ext cx="2897357" cy="413193"/>
          </a:xfrm>
          <a:prstGeom prst="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歸回時期</a:t>
            </a:r>
            <a:endParaRPr lang="en-US" sz="2400" dirty="0"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093038" y="1697184"/>
            <a:ext cx="1342532" cy="3253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波斯帝國</a:t>
            </a:r>
            <a:endParaRPr lang="en-US" sz="20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10221" y="1283992"/>
            <a:ext cx="4565320" cy="413193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兩約之間</a:t>
            </a:r>
            <a:endParaRPr lang="en-US" sz="2400" dirty="0"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65871" y="1708589"/>
            <a:ext cx="1516728" cy="3015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希臘帝國</a:t>
            </a:r>
            <a:endParaRPr lang="en-US" sz="20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883913" y="1701164"/>
            <a:ext cx="1131785" cy="3090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獨立</a:t>
            </a:r>
            <a:endParaRPr lang="en-US" sz="20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032752" y="1704876"/>
            <a:ext cx="1727045" cy="3053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羅馬帝國</a:t>
            </a:r>
            <a:endParaRPr lang="en-US" sz="20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6231" y="3279395"/>
            <a:ext cx="135806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亞述敗給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巴比倫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612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62660" y="3283070"/>
            <a:ext cx="1614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巴比倫敗給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波斯</a:t>
            </a:r>
            <a:r>
              <a:rPr lang="en-US" altLang="zh-TW" sz="1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539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4301218" y="1027659"/>
            <a:ext cx="0" cy="2448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075180" y="624853"/>
            <a:ext cx="12634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538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85859" y="1727714"/>
            <a:ext cx="523220" cy="264591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2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1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古列喻旨猶太人回歸</a:t>
            </a:r>
            <a:endParaRPr lang="en-US" sz="2100" dirty="0">
              <a:solidFill>
                <a:srgbClr val="990033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21807" y="2022542"/>
            <a:ext cx="2866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所羅巴伯 </a:t>
            </a:r>
            <a:r>
              <a:rPr lang="en-US" altLang="zh-TW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第一次</a:t>
            </a:r>
            <a:r>
              <a:rPr lang="en-US" altLang="zh-TW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)</a:t>
            </a:r>
          </a:p>
          <a:p>
            <a:r>
              <a:rPr lang="en-US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en-US" altLang="zh-TW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538</a:t>
            </a:r>
            <a:r>
              <a:rPr lang="zh-TW" altLang="en-US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、</a:t>
            </a:r>
            <a:r>
              <a:rPr lang="zh-TW" altLang="en-US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聖殿建成</a:t>
            </a:r>
            <a:r>
              <a:rPr lang="zh-TW" altLang="en-US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</a:t>
            </a:r>
            <a:r>
              <a:rPr lang="en-US" altLang="zh-TW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516</a:t>
            </a:r>
            <a:endParaRPr lang="en-US" dirty="0">
              <a:solidFill>
                <a:srgbClr val="990033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32958" y="3049176"/>
            <a:ext cx="286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以斯拉 </a:t>
            </a:r>
            <a:r>
              <a:rPr lang="en-US" altLang="zh-TW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第二次</a:t>
            </a:r>
            <a:r>
              <a:rPr lang="en-US" altLang="zh-TW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) </a:t>
            </a:r>
            <a:r>
              <a:rPr lang="en-US" altLang="zh-TW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458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21807" y="2705453"/>
            <a:ext cx="286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以斯帖封后</a:t>
            </a:r>
            <a:r>
              <a:rPr lang="zh-TW" altLang="en-US" sz="16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478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33769" y="3404050"/>
            <a:ext cx="286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尼希米 </a:t>
            </a:r>
            <a:r>
              <a:rPr lang="en-US" altLang="zh-TW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第三次</a:t>
            </a:r>
            <a:r>
              <a:rPr lang="en-US" altLang="zh-TW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) </a:t>
            </a:r>
            <a:r>
              <a:rPr lang="en-US" altLang="zh-TW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444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7210220" y="704537"/>
            <a:ext cx="0" cy="567977"/>
          </a:xfrm>
          <a:prstGeom prst="line">
            <a:avLst/>
          </a:prstGeom>
          <a:ln w="28575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956745" y="241498"/>
            <a:ext cx="2393604" cy="43088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400 (</a:t>
            </a:r>
            <a:r>
              <a:rPr lang="zh-TW" altLang="en-US" sz="22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舊約終</a:t>
            </a:r>
            <a:r>
              <a:rPr lang="en-US" altLang="zh-TW" sz="22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22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27522" y="619903"/>
            <a:ext cx="12634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331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64784" y="2052038"/>
            <a:ext cx="523220" cy="191494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2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波斯敗給希臘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7436137" y="1025746"/>
            <a:ext cx="0" cy="2448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8707117" y="2068226"/>
            <a:ext cx="523220" cy="176514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馬加比叛亂</a:t>
            </a:r>
            <a:endParaRPr lang="en-US" altLang="zh-TW" sz="22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  <a:sym typeface="Wingdings" panose="05000000000000000000" pitchFamily="2" charset="2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8865543" y="1025746"/>
            <a:ext cx="0" cy="244856"/>
          </a:xfrm>
          <a:prstGeom prst="line">
            <a:avLst/>
          </a:prstGeom>
          <a:ln w="28575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659134" y="619903"/>
            <a:ext cx="1263487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200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10127706" y="1036099"/>
            <a:ext cx="0" cy="2448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235995" y="2068225"/>
            <a:ext cx="523220" cy="193203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2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哈斯摩尼王朝</a:t>
            </a:r>
            <a:endParaRPr lang="en-US" altLang="zh-TW" sz="22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  <a:sym typeface="Wingdings" panose="05000000000000000000" pitchFamily="2" charset="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963216" y="609836"/>
            <a:ext cx="10919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63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931626" y="2054616"/>
            <a:ext cx="523220" cy="27897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羅馬龐比接管以色列</a:t>
            </a:r>
            <a:endParaRPr lang="en-US" altLang="zh-TW" sz="22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  <a:sym typeface="Wingdings" panose="05000000000000000000" pitchFamily="2" charset="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219681" y="3595826"/>
            <a:ext cx="1130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167-143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003590" y="3873355"/>
            <a:ext cx="1343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143-63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316497" y="2046487"/>
            <a:ext cx="161454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大希律登位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16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zh-TW" altLang="en-US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主前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37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305567" y="2695871"/>
            <a:ext cx="149912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希律開始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16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zh-TW" altLang="en-US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建殿主前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20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310391" y="3355164"/>
            <a:ext cx="152798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基督誕生</a:t>
            </a:r>
            <a:r>
              <a:rPr lang="en-US" altLang="zh-TW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</a:p>
          <a:p>
            <a:r>
              <a:rPr lang="en-US" altLang="zh-TW" sz="16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zh-TW" altLang="en-US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主前</a:t>
            </a:r>
            <a:r>
              <a:rPr lang="en-US" altLang="zh-TW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6-4</a:t>
            </a:r>
            <a:r>
              <a:rPr lang="zh-TW" altLang="en-US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年</a:t>
            </a:r>
            <a:endParaRPr lang="en-US" altLang="zh-TW" dirty="0">
              <a:solidFill>
                <a:srgbClr val="990033"/>
              </a:solidFill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</p:txBody>
      </p:sp>
      <p:sp>
        <p:nvSpPr>
          <p:cNvPr id="55" name="Right Arrow 54"/>
          <p:cNvSpPr/>
          <p:nvPr/>
        </p:nvSpPr>
        <p:spPr>
          <a:xfrm>
            <a:off x="264282" y="4968678"/>
            <a:ext cx="6841015" cy="668775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</a:t>
            </a:r>
            <a:r>
              <a:rPr lang="zh-TW" altLang="en-US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先知書 </a:t>
            </a:r>
            <a:r>
              <a:rPr lang="en-US" altLang="zh-TW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– </a:t>
            </a:r>
            <a:r>
              <a:rPr lang="zh-TW" altLang="en-US" sz="22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哀、但、結         </a:t>
            </a:r>
            <a:r>
              <a:rPr lang="zh-TW" altLang="en-US" sz="2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</a:t>
            </a:r>
            <a:r>
              <a:rPr lang="en-US" altLang="zh-TW" sz="2200" dirty="0" smtClean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該、亞、瑪</a:t>
            </a:r>
            <a:r>
              <a:rPr lang="en-US" altLang="zh-TW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2200" dirty="0">
              <a:solidFill>
                <a:srgbClr val="990033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11742740" y="832199"/>
            <a:ext cx="15744" cy="44031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1436504" y="151966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公元</a:t>
            </a:r>
            <a:endParaRPr lang="en-US" altLang="zh-TW" sz="2200" dirty="0">
              <a:solidFill>
                <a:srgbClr val="990033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</a:t>
            </a:r>
            <a:r>
              <a:rPr lang="zh-TW" altLang="en-US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年</a:t>
            </a:r>
            <a:endParaRPr lang="en-US" sz="2200" dirty="0">
              <a:solidFill>
                <a:srgbClr val="990033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84274" y="6269421"/>
            <a:ext cx="7936024" cy="28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 </a:t>
            </a:r>
            <a:endParaRPr lang="en-US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078144" y="5685438"/>
            <a:ext cx="492443" cy="60529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東周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8220297" y="6269421"/>
            <a:ext cx="289956" cy="28343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8510253" y="6269421"/>
            <a:ext cx="1122917" cy="283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9650131" y="6269421"/>
            <a:ext cx="286213" cy="28343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9947471" y="6269421"/>
            <a:ext cx="1795269" cy="28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8102846" y="5907227"/>
            <a:ext cx="492443" cy="9863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秦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850678" y="5685438"/>
            <a:ext cx="492443" cy="60529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西漢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523417" y="5907227"/>
            <a:ext cx="492443" cy="34881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新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0587700" y="5670157"/>
            <a:ext cx="492443" cy="60529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東漢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516932" y="4323229"/>
            <a:ext cx="16369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chemeClr val="accent6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法利賽、</a:t>
            </a:r>
            <a:endParaRPr lang="en-US" altLang="zh-TW" sz="2000" dirty="0">
              <a:solidFill>
                <a:schemeClr val="accent6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2000" dirty="0">
                <a:solidFill>
                  <a:schemeClr val="accent6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zh-TW" altLang="en-US" sz="2000" dirty="0">
                <a:solidFill>
                  <a:schemeClr val="accent6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愛色尼、</a:t>
            </a:r>
            <a:endParaRPr lang="en-US" altLang="zh-TW" sz="2000" dirty="0">
              <a:solidFill>
                <a:schemeClr val="accent6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zh-TW" altLang="en-US" sz="2000" dirty="0">
                <a:solidFill>
                  <a:schemeClr val="accent6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奮銳黨、</a:t>
            </a:r>
            <a:endParaRPr lang="en-US" altLang="zh-TW" sz="2000" dirty="0">
              <a:solidFill>
                <a:schemeClr val="accent6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zh-TW" altLang="en-US" sz="2000" dirty="0">
                <a:solidFill>
                  <a:schemeClr val="accent6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希律黨興起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96516" y="1704876"/>
            <a:ext cx="3081881" cy="2608665"/>
          </a:xfrm>
          <a:prstGeom prst="rect">
            <a:avLst/>
          </a:prstGeom>
          <a:solidFill>
            <a:srgbClr val="FFFF99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52"/>
          <p:cNvSpPr/>
          <p:nvPr/>
        </p:nvSpPr>
        <p:spPr>
          <a:xfrm>
            <a:off x="302738" y="4166393"/>
            <a:ext cx="6819616" cy="751195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</a:t>
            </a:r>
            <a:r>
              <a:rPr lang="zh-TW" altLang="en-US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歷史書                             </a:t>
            </a:r>
            <a:r>
              <a:rPr lang="zh-TW" altLang="en-US" sz="2200" dirty="0" smtClean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</a:t>
            </a:r>
            <a:r>
              <a:rPr lang="en-US" altLang="zh-TW" sz="2200" dirty="0" smtClean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拉、帖、尼</a:t>
            </a:r>
            <a:r>
              <a:rPr lang="en-US" altLang="zh-TW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2200" dirty="0">
              <a:solidFill>
                <a:srgbClr val="990033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0042236" y="1708123"/>
            <a:ext cx="2118845" cy="3899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Arrow 72"/>
          <p:cNvSpPr/>
          <p:nvPr/>
        </p:nvSpPr>
        <p:spPr>
          <a:xfrm>
            <a:off x="10127706" y="4643060"/>
            <a:ext cx="1785144" cy="743966"/>
          </a:xfrm>
          <a:prstGeom prst="rightArrow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四福音書</a:t>
            </a:r>
            <a:endParaRPr lang="en-US" sz="2200" dirty="0">
              <a:solidFill>
                <a:srgbClr val="990033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241274" y="3935021"/>
            <a:ext cx="1806905" cy="4308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  </a:t>
            </a:r>
            <a:r>
              <a:rPr lang="zh-TW" altLang="en-US" sz="2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聖經沒記載</a:t>
            </a:r>
            <a:r>
              <a:rPr lang="zh-TW" alt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67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966" y="1172394"/>
            <a:ext cx="2913421" cy="4318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新約時期</a:t>
            </a:r>
            <a:endParaRPr lang="en-US" sz="2400" dirty="0"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55681" y="903013"/>
            <a:ext cx="0" cy="2554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9211" y="498803"/>
            <a:ext cx="12025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公元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</a:t>
            </a:r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年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38626" y="1604244"/>
            <a:ext cx="5665967" cy="3385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羅馬帝國</a:t>
            </a:r>
            <a:endParaRPr lang="en-US" sz="20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7971" y="1942785"/>
            <a:ext cx="161454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基督釘十架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16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zh-TW" altLang="en-US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主後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30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8626" y="2585940"/>
            <a:ext cx="135806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保羅蒙召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16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zh-TW" altLang="en-US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主後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0459" y="3229095"/>
            <a:ext cx="161454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猶太</a:t>
            </a:r>
            <a:r>
              <a:rPr lang="zh-TW" altLang="en-US" sz="2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人判</a:t>
            </a:r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亂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zh-TW" altLang="en-US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主後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64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146884" y="903013"/>
            <a:ext cx="0" cy="2554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20647" y="484036"/>
            <a:ext cx="10919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主後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70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59387" y="1172394"/>
            <a:ext cx="1929199" cy="43185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迫害時期</a:t>
            </a:r>
            <a:endParaRPr lang="en-US" sz="2400" dirty="0"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71668" y="1942785"/>
            <a:ext cx="523220" cy="191494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2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希律之殿被毀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180822" y="567955"/>
            <a:ext cx="0" cy="592466"/>
          </a:xfrm>
          <a:prstGeom prst="line">
            <a:avLst/>
          </a:prstGeom>
          <a:ln w="28575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979181" y="100362"/>
            <a:ext cx="2393604" cy="43088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主後</a:t>
            </a:r>
            <a:r>
              <a:rPr lang="en-US" altLang="zh-TW" sz="22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100 (</a:t>
            </a:r>
            <a:r>
              <a:rPr lang="zh-TW" altLang="en-US" sz="22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新約終</a:t>
            </a:r>
            <a:r>
              <a:rPr lang="en-US" altLang="zh-TW" sz="22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22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88586" y="1172393"/>
            <a:ext cx="1929199" cy="4318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國教時期</a:t>
            </a:r>
            <a:endParaRPr lang="en-US" sz="2400" dirty="0"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17783" y="1172393"/>
            <a:ext cx="2657724" cy="4318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天主教</a:t>
            </a:r>
            <a:r>
              <a:rPr lang="en-US" altLang="zh-TW" sz="2400" dirty="0"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/</a:t>
            </a:r>
            <a:r>
              <a:rPr lang="zh-TW" altLang="en-US" sz="2400" dirty="0"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東政教</a:t>
            </a:r>
            <a:endParaRPr lang="en-US" sz="2400" dirty="0"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675508" y="1172393"/>
            <a:ext cx="2077136" cy="43185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宗教改革</a:t>
            </a:r>
            <a:endParaRPr lang="en-US" sz="2400" dirty="0"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122586" y="906091"/>
            <a:ext cx="0" cy="2554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00753" y="484036"/>
            <a:ext cx="12634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主後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313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29104" y="1944583"/>
            <a:ext cx="523220" cy="247920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2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基督教被定為國教</a:t>
            </a:r>
            <a:endParaRPr lang="en-US" sz="2200" dirty="0">
              <a:solidFill>
                <a:srgbClr val="990033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90589" y="1953757"/>
            <a:ext cx="161454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尼西亞信條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16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zh-TW" altLang="en-US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主後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325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7638609" y="903013"/>
            <a:ext cx="0" cy="2554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97107" y="484036"/>
            <a:ext cx="12634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主後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622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28050" y="1953756"/>
            <a:ext cx="523220" cy="219707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2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穆罕默德創回教</a:t>
            </a:r>
            <a:endParaRPr lang="en-US" sz="2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83590" y="1953757"/>
            <a:ext cx="152798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羅馬暴君</a:t>
            </a:r>
            <a:r>
              <a:rPr lang="en-US" altLang="zh-TW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</a:p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殘殺信徒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16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64 - 300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89460" y="2856741"/>
            <a:ext cx="1527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異端興起</a:t>
            </a:r>
            <a:r>
              <a:rPr lang="en-US" altLang="zh-TW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79180" y="3229095"/>
            <a:ext cx="1380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各教父為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真道爭辯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57614" y="1953757"/>
            <a:ext cx="135806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黑暗時期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16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400-1000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857611" y="2607885"/>
            <a:ext cx="161454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十字軍東征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16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1096 -1291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81047" y="3239435"/>
            <a:ext cx="187102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西羅馬帝國亡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16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zh-TW" altLang="en-US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主後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476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921594" y="1615615"/>
            <a:ext cx="3740033" cy="3385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東羅馬</a:t>
            </a:r>
            <a:r>
              <a:rPr lang="en-US" altLang="zh-TW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 </a:t>
            </a:r>
            <a:r>
              <a:rPr lang="zh-TW" altLang="en-US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拜占庭帝國</a:t>
            </a:r>
            <a:endParaRPr lang="en-US" sz="20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71768" y="2607885"/>
            <a:ext cx="187102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2000" dirty="0">
                <a:solidFill>
                  <a:schemeClr val="accent6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東西羅馬分裂</a:t>
            </a:r>
            <a:endParaRPr lang="en-US" altLang="zh-TW" sz="2000" dirty="0">
              <a:solidFill>
                <a:schemeClr val="accent6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16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zh-TW" altLang="en-US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主後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395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57612" y="3233243"/>
            <a:ext cx="198442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拜占庭帝國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敗給奧圖曼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16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1453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305446" y="3870983"/>
            <a:ext cx="1614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2000" dirty="0">
                <a:solidFill>
                  <a:schemeClr val="accent6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東政教興盛</a:t>
            </a:r>
            <a:endParaRPr lang="en-US" altLang="zh-TW" sz="2000" dirty="0">
              <a:solidFill>
                <a:schemeClr val="accent6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597487" y="1928029"/>
            <a:ext cx="523220" cy="247920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2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馬丁路德批判教條</a:t>
            </a:r>
            <a:endParaRPr lang="en-US" sz="2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953532" y="1964729"/>
            <a:ext cx="2040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不同宗派興起</a:t>
            </a:r>
            <a:r>
              <a:rPr lang="en-US" altLang="zh-TW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953530" y="2307575"/>
            <a:ext cx="1614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聖經普及化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</p:txBody>
      </p:sp>
      <p:sp>
        <p:nvSpPr>
          <p:cNvPr id="42" name="Right Arrow 41"/>
          <p:cNvSpPr/>
          <p:nvPr/>
        </p:nvSpPr>
        <p:spPr>
          <a:xfrm>
            <a:off x="338788" y="4238060"/>
            <a:ext cx="1779272" cy="785170"/>
          </a:xfrm>
          <a:prstGeom prst="rightArrow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四福音書</a:t>
            </a:r>
            <a:endParaRPr lang="en-US" sz="2200" dirty="0">
              <a:solidFill>
                <a:srgbClr val="990033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3" name="Right Arrow 42"/>
          <p:cNvSpPr/>
          <p:nvPr/>
        </p:nvSpPr>
        <p:spPr>
          <a:xfrm>
            <a:off x="360828" y="4903418"/>
            <a:ext cx="2798557" cy="78922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新約書信</a:t>
            </a:r>
            <a:endParaRPr lang="en-US" sz="2200" dirty="0">
              <a:solidFill>
                <a:srgbClr val="990033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99711" y="6372770"/>
            <a:ext cx="3116371" cy="29565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3516083" y="6372770"/>
            <a:ext cx="841496" cy="29565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768529" y="5758819"/>
            <a:ext cx="492443" cy="60529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東漢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357578" y="6372770"/>
            <a:ext cx="914191" cy="29565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271770" y="6372770"/>
            <a:ext cx="914191" cy="2956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198714" y="6372770"/>
            <a:ext cx="2289902" cy="2956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845618" y="6370942"/>
            <a:ext cx="676889" cy="297487"/>
          </a:xfrm>
          <a:prstGeom prst="rec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9522506" y="6370942"/>
            <a:ext cx="2210298" cy="2974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542025" y="6026911"/>
            <a:ext cx="492443" cy="34881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晉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545414" y="6023618"/>
            <a:ext cx="492443" cy="34881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隋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183991" y="6001316"/>
            <a:ext cx="492443" cy="34881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唐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8488616" y="6370942"/>
            <a:ext cx="340150" cy="29748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8409154" y="6001316"/>
            <a:ext cx="492443" cy="34881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宋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923553" y="6012467"/>
            <a:ext cx="492443" cy="34881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元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350726" y="6001316"/>
            <a:ext cx="492443" cy="34881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明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719379" y="5023230"/>
            <a:ext cx="492443" cy="13747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魏、蜀、吳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0828" y="1964729"/>
            <a:ext cx="2215104" cy="218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2754988" y="1980823"/>
            <a:ext cx="2215104" cy="218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925702" y="1961723"/>
            <a:ext cx="2558583" cy="2469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7232364" y="2004477"/>
            <a:ext cx="2558583" cy="2469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9687058" y="1951173"/>
            <a:ext cx="2462006" cy="2469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8028850" y="4190032"/>
            <a:ext cx="12105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土耳其、</a:t>
            </a:r>
            <a:endParaRPr lang="en-US" altLang="zh-TW" sz="2000" dirty="0" smtClean="0">
              <a:solidFill>
                <a:schemeClr val="accent2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巴勒斯坦</a:t>
            </a:r>
            <a:endParaRPr lang="en-US" altLang="zh-TW" sz="2000" dirty="0" smtClean="0">
              <a:solidFill>
                <a:schemeClr val="accent2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回教佔領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111363" y="3838944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主後</a:t>
            </a:r>
            <a:r>
              <a:rPr lang="en-US" altLang="zh-TW" sz="20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136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年</a:t>
            </a:r>
            <a:endParaRPr lang="en-US" altLang="zh-TW" sz="2000" dirty="0" smtClean="0">
              <a:solidFill>
                <a:schemeClr val="accent2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猶大省易名</a:t>
            </a:r>
            <a:endParaRPr lang="en-US" altLang="zh-TW" sz="2000" dirty="0" smtClean="0">
              <a:solidFill>
                <a:schemeClr val="accent2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「巴勒斯坦」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655748" y="1548429"/>
            <a:ext cx="24048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主後</a:t>
            </a:r>
            <a:r>
              <a:rPr lang="en-US" altLang="zh-TW" sz="22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1517 - 1648</a:t>
            </a:r>
            <a:endParaRPr lang="en-US" sz="2200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090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1" grpId="0" animBg="1"/>
      <p:bldP spid="43" grpId="0" animBg="1"/>
      <p:bldP spid="41" grpId="0" animBg="1"/>
      <p:bldP spid="60" grpId="0" animBg="1"/>
      <p:bldP spid="61" grpId="0" animBg="1"/>
      <p:bldP spid="62" grpId="0" animBg="1"/>
      <p:bldP spid="63" grpId="0" animBg="1"/>
      <p:bldP spid="34" grpId="0"/>
      <p:bldP spid="6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story is His-S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790" y="4684061"/>
            <a:ext cx="2195455" cy="219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4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181" y="1464631"/>
            <a:ext cx="2016910" cy="41895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太古時期</a:t>
            </a:r>
            <a:endParaRPr lang="en-US" sz="2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83800" y="1228496"/>
            <a:ext cx="0" cy="2437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-10552" y="856069"/>
            <a:ext cx="15760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4000?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51" y="1907237"/>
            <a:ext cx="523220" cy="7736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亞當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69091" y="1472245"/>
            <a:ext cx="2016910" cy="4113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列祖時期</a:t>
            </a:r>
            <a:endParaRPr lang="en-US" sz="2400" dirty="0"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69091" y="1228496"/>
            <a:ext cx="0" cy="2437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94362" y="844234"/>
            <a:ext cx="14350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2000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08280" y="1907237"/>
            <a:ext cx="523220" cy="218425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亞伯拉罕到迦南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86002" y="1479867"/>
            <a:ext cx="2314404" cy="3986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征地時期</a:t>
            </a:r>
            <a:endParaRPr lang="en-US" sz="2400" dirty="0"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191043" y="1224279"/>
            <a:ext cx="0" cy="2437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342014" y="116379"/>
            <a:ext cx="36471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【</a:t>
            </a:r>
            <a:r>
              <a:rPr lang="zh-TW" altLang="en-US" sz="30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聖經歷史年代表</a:t>
            </a:r>
            <a:r>
              <a:rPr lang="en-US" altLang="zh-TW" sz="30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】</a:t>
            </a:r>
            <a:endParaRPr lang="en-US" sz="30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70934" y="836208"/>
            <a:ext cx="14350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1500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069548" y="1884384"/>
            <a:ext cx="1243607" cy="32218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士師興起</a:t>
            </a:r>
            <a:endParaRPr lang="en-US" sz="20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36014" y="1898816"/>
            <a:ext cx="492443" cy="277415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0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摩西領以色列人</a:t>
            </a:r>
            <a:r>
              <a:rPr lang="zh-TW" altLang="en-US" sz="20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出埃及</a:t>
            </a:r>
            <a:endParaRPr lang="en-US" sz="2000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79750" y="1898815"/>
            <a:ext cx="523220" cy="274850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約書亞帶領百姓爭戰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31227" y="2190708"/>
            <a:ext cx="141256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俄陀聶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pPr algn="ctr"/>
            <a:r>
              <a:rPr lang="en-US" altLang="zh-TW" sz="1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en-US" altLang="zh-TW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1367-1327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31221" y="2821019"/>
            <a:ext cx="142859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參孫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1075-1055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500405" y="1479867"/>
            <a:ext cx="5536424" cy="40232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王國時期</a:t>
            </a:r>
            <a:endParaRPr lang="en-US" sz="2400" dirty="0"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6505447" y="1223869"/>
            <a:ext cx="0" cy="2437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328948" y="833217"/>
            <a:ext cx="14350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1000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12870" y="1891198"/>
            <a:ext cx="523220" cy="218425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掃羅當以色列王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077653" y="1882194"/>
            <a:ext cx="815399" cy="26640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聯合</a:t>
            </a:r>
            <a:endParaRPr lang="en-US" sz="20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36760" y="2178177"/>
            <a:ext cx="135806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大衛當政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pPr algn="ctr"/>
            <a:r>
              <a:rPr lang="en-US" altLang="zh-TW" sz="1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1010- 970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57497" y="2806016"/>
            <a:ext cx="161454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所羅門當政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1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970 - 930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46738" y="3427922"/>
            <a:ext cx="187102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所羅門</a:t>
            </a:r>
            <a:r>
              <a:rPr lang="zh-TW" altLang="en-US" sz="2000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建殿</a:t>
            </a:r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成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1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en-US" altLang="zh-TW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961</a:t>
            </a:r>
            <a:r>
              <a:rPr lang="en-US" altLang="zh-TW" sz="1400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endParaRPr lang="en-US" sz="1400" dirty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350078" y="1882194"/>
            <a:ext cx="727553" cy="3057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分裂</a:t>
            </a:r>
            <a:endParaRPr lang="en-US" sz="20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110465" y="1903950"/>
            <a:ext cx="523220" cy="237340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羅波安</a:t>
            </a:r>
            <a:r>
              <a:rPr lang="en-US" altLang="zh-TW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22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南國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猶大</a:t>
            </a:r>
            <a:r>
              <a:rPr lang="en-US" altLang="zh-TW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536827" y="1907237"/>
            <a:ext cx="523220" cy="254173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耶羅波安</a:t>
            </a:r>
            <a:r>
              <a:rPr lang="en-US" altLang="zh-TW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22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北國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以</a:t>
            </a:r>
            <a:r>
              <a:rPr lang="zh-TW" altLang="en-US" sz="2200" dirty="0" smtClean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色</a:t>
            </a:r>
            <a:r>
              <a:rPr lang="en-US" altLang="zh-TW" sz="2200" dirty="0" smtClean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036885" y="1882194"/>
            <a:ext cx="1318370" cy="2959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先知興起</a:t>
            </a:r>
            <a:endParaRPr lang="en-US" sz="20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8302348" y="1220878"/>
            <a:ext cx="0" cy="2437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084622" y="833217"/>
            <a:ext cx="12634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930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10059585" y="1228492"/>
            <a:ext cx="0" cy="2437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9861999" y="833217"/>
            <a:ext cx="12634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900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953249" y="2179949"/>
            <a:ext cx="15937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以利亞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1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en-US" altLang="zh-TW" sz="1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875- 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848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960187" y="2781859"/>
            <a:ext cx="15937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以利沙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848- 797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960187" y="3395647"/>
            <a:ext cx="15937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何西亞   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14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en-US" altLang="zh-TW" sz="1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</a:t>
            </a:r>
            <a:r>
              <a:rPr lang="en-US" altLang="zh-TW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750- 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715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966575" y="3954749"/>
            <a:ext cx="15937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以賽亞   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14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740- 681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81244" y="5005958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創、出、利、民、申</a:t>
            </a:r>
            <a:endParaRPr lang="en-US" sz="2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102044" y="6435222"/>
            <a:ext cx="1574558" cy="344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404598" y="6435222"/>
            <a:ext cx="694000" cy="3446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1393054" y="6038251"/>
            <a:ext cx="26116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黃帝      夏</a:t>
            </a:r>
            <a:endParaRPr lang="en-US" sz="2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658690" y="6435222"/>
            <a:ext cx="2446116" cy="3446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6104806" y="6435222"/>
            <a:ext cx="1804926" cy="34468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7909734" y="6435222"/>
            <a:ext cx="4127094" cy="3446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2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  春秋         戰國</a:t>
            </a:r>
            <a:endParaRPr lang="en-US" sz="22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609525" y="6034918"/>
            <a:ext cx="7207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商</a:t>
            </a:r>
            <a:endParaRPr lang="en-US" sz="2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653053" y="5839230"/>
            <a:ext cx="523220" cy="65659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西周</a:t>
            </a:r>
            <a:endParaRPr lang="en-US" sz="2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9" name="Right Arrow 58"/>
          <p:cNvSpPr/>
          <p:nvPr/>
        </p:nvSpPr>
        <p:spPr>
          <a:xfrm>
            <a:off x="288829" y="4477701"/>
            <a:ext cx="3897171" cy="711328"/>
          </a:xfrm>
          <a:prstGeom prst="rightArrow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摩西五經</a:t>
            </a:r>
            <a:endParaRPr lang="en-US" sz="2200" dirty="0">
              <a:solidFill>
                <a:srgbClr val="990033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1" name="Right Arrow 60"/>
          <p:cNvSpPr/>
          <p:nvPr/>
        </p:nvSpPr>
        <p:spPr>
          <a:xfrm>
            <a:off x="10028156" y="5364985"/>
            <a:ext cx="1944922" cy="66576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先知書</a:t>
            </a:r>
            <a:endParaRPr lang="en-US" sz="2200" dirty="0">
              <a:solidFill>
                <a:srgbClr val="990033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388167" y="4995200"/>
            <a:ext cx="51587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書、士、得、撒上下、王上下、志上下</a:t>
            </a:r>
            <a:r>
              <a:rPr lang="en-US" altLang="zh-TW" sz="2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  <a:endParaRPr lang="en-US" sz="2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406705" y="2011274"/>
            <a:ext cx="867545" cy="22595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以撒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pPr>
              <a:lnSpc>
                <a:spcPts val="100"/>
              </a:lnSpc>
            </a:pPr>
            <a:r>
              <a:rPr lang="en-US" altLang="zh-TW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</a:t>
            </a:r>
          </a:p>
          <a:p>
            <a:r>
              <a:rPr lang="en-US" altLang="zh-TW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雅各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約瑟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埃及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2866170" y="2364164"/>
            <a:ext cx="296198" cy="3152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Down Arrow 57"/>
          <p:cNvSpPr/>
          <p:nvPr/>
        </p:nvSpPr>
        <p:spPr>
          <a:xfrm>
            <a:off x="2881868" y="2996445"/>
            <a:ext cx="280500" cy="3238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Down Arrow 62"/>
          <p:cNvSpPr/>
          <p:nvPr/>
        </p:nvSpPr>
        <p:spPr>
          <a:xfrm>
            <a:off x="2859848" y="3626645"/>
            <a:ext cx="328894" cy="308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24680" y="1893819"/>
            <a:ext cx="2385313" cy="2682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4605153" y="1897215"/>
            <a:ext cx="1803162" cy="2680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6512870" y="1896805"/>
            <a:ext cx="3469942" cy="2680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9971671" y="1907973"/>
            <a:ext cx="1988359" cy="2680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ight Arrow 59"/>
          <p:cNvSpPr/>
          <p:nvPr/>
        </p:nvSpPr>
        <p:spPr>
          <a:xfrm>
            <a:off x="4523414" y="4449957"/>
            <a:ext cx="7481093" cy="747811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歷史書</a:t>
            </a:r>
            <a:endParaRPr lang="en-US" sz="2200" dirty="0">
              <a:solidFill>
                <a:srgbClr val="990033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658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9" grpId="0" animBg="1"/>
      <p:bldP spid="61" grpId="0" animBg="1"/>
      <p:bldP spid="62" grpId="0"/>
      <p:bldP spid="5" grpId="0" animBg="1"/>
      <p:bldP spid="64" grpId="0" animBg="1"/>
      <p:bldP spid="65" grpId="0" animBg="1"/>
      <p:bldP spid="66" grpId="0" animBg="1"/>
      <p:bldP spid="6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572" y="1283994"/>
            <a:ext cx="4011546" cy="413193"/>
          </a:xfrm>
          <a:prstGeom prst="rec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被擄時期</a:t>
            </a:r>
            <a:endParaRPr lang="en-US" sz="2400" dirty="0"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299" y="638244"/>
            <a:ext cx="12634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722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01320" y="1025746"/>
            <a:ext cx="0" cy="2448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38137" y="1841464"/>
            <a:ext cx="523220" cy="190212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北國亡於亞述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71910" y="1697993"/>
            <a:ext cx="1292227" cy="27345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亞述帝國</a:t>
            </a:r>
            <a:endParaRPr lang="en-US" sz="20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45604" y="1697186"/>
            <a:ext cx="1850405" cy="30086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巴比倫帝國</a:t>
            </a:r>
            <a:endParaRPr lang="en-US" sz="20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17855" y="1828073"/>
            <a:ext cx="523220" cy="218425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南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國亡於巴比倫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087890" y="1025746"/>
            <a:ext cx="0" cy="2448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64138" y="638474"/>
            <a:ext cx="12634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586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1204" y="2022540"/>
            <a:ext cx="149271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以色列人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pPr algn="ctr"/>
            <a:r>
              <a:rPr lang="zh-TW" altLang="en-US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被</a:t>
            </a:r>
            <a:r>
              <a:rPr lang="zh-TW" altLang="en-US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擄至亞述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6232" y="2636154"/>
            <a:ext cx="115929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耶利米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1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en-US" altLang="zh-TW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626-585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62660" y="2022542"/>
            <a:ext cx="170751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猶太人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1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zh-TW" altLang="en-US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被擄至巴比倫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62660" y="2645065"/>
            <a:ext cx="1614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2000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所羅門聖殿</a:t>
            </a:r>
            <a:endParaRPr lang="en-US" altLang="zh-TW" sz="2000" dirty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2000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zh-TW" altLang="en-US" sz="2000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被毀</a:t>
            </a:r>
            <a:endParaRPr lang="en-US" sz="2000" dirty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12865" y="1283993"/>
            <a:ext cx="2897357" cy="413193"/>
          </a:xfrm>
          <a:prstGeom prst="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歸回時期</a:t>
            </a:r>
            <a:endParaRPr lang="en-US" sz="2400" dirty="0"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093038" y="1697184"/>
            <a:ext cx="1342532" cy="3253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波斯帝國</a:t>
            </a:r>
            <a:endParaRPr lang="en-US" sz="20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10221" y="1283992"/>
            <a:ext cx="4565320" cy="413193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兩約之間</a:t>
            </a:r>
            <a:endParaRPr lang="en-US" sz="2400" dirty="0"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65871" y="1708589"/>
            <a:ext cx="1516728" cy="3015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希臘帝國</a:t>
            </a:r>
            <a:endParaRPr lang="en-US" sz="20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883913" y="1701164"/>
            <a:ext cx="1131785" cy="3090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獨立</a:t>
            </a:r>
            <a:endParaRPr lang="en-US" sz="20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032752" y="1704876"/>
            <a:ext cx="1727045" cy="30530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羅馬帝國</a:t>
            </a:r>
            <a:endParaRPr lang="en-US" sz="20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6231" y="3279395"/>
            <a:ext cx="135806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亞述敗給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巴比倫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612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62660" y="3283070"/>
            <a:ext cx="1614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巴比倫敗給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波斯</a:t>
            </a:r>
            <a:r>
              <a:rPr lang="en-US" altLang="zh-TW" sz="1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539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4301218" y="1027659"/>
            <a:ext cx="0" cy="2448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075180" y="624853"/>
            <a:ext cx="12634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538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85859" y="1727714"/>
            <a:ext cx="523220" cy="264591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2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1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古列喻旨猶太人回歸</a:t>
            </a:r>
            <a:endParaRPr lang="en-US" sz="2100" dirty="0">
              <a:solidFill>
                <a:srgbClr val="990033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21807" y="2022542"/>
            <a:ext cx="2866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所羅巴伯 </a:t>
            </a:r>
            <a:r>
              <a:rPr lang="en-US" altLang="zh-TW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第一次</a:t>
            </a:r>
            <a:r>
              <a:rPr lang="en-US" altLang="zh-TW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)</a:t>
            </a:r>
          </a:p>
          <a:p>
            <a:r>
              <a:rPr lang="en-US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en-US" altLang="zh-TW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538</a:t>
            </a:r>
            <a:r>
              <a:rPr lang="zh-TW" altLang="en-US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、</a:t>
            </a:r>
            <a:r>
              <a:rPr lang="zh-TW" altLang="en-US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聖殿建成</a:t>
            </a:r>
            <a:r>
              <a:rPr lang="zh-TW" altLang="en-US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</a:t>
            </a:r>
            <a:r>
              <a:rPr lang="en-US" altLang="zh-TW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516</a:t>
            </a:r>
            <a:endParaRPr lang="en-US" dirty="0">
              <a:solidFill>
                <a:srgbClr val="990033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32958" y="3049176"/>
            <a:ext cx="286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以斯拉 </a:t>
            </a:r>
            <a:r>
              <a:rPr lang="en-US" altLang="zh-TW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第二次</a:t>
            </a:r>
            <a:r>
              <a:rPr lang="en-US" altLang="zh-TW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) </a:t>
            </a:r>
            <a:r>
              <a:rPr lang="en-US" altLang="zh-TW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458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21807" y="2705453"/>
            <a:ext cx="286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以斯帖封后</a:t>
            </a:r>
            <a:r>
              <a:rPr lang="zh-TW" altLang="en-US" sz="16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478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33769" y="3404050"/>
            <a:ext cx="286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尼希米 </a:t>
            </a:r>
            <a:r>
              <a:rPr lang="en-US" altLang="zh-TW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第三次</a:t>
            </a:r>
            <a:r>
              <a:rPr lang="en-US" altLang="zh-TW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) </a:t>
            </a:r>
            <a:r>
              <a:rPr lang="en-US" altLang="zh-TW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444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7210220" y="704537"/>
            <a:ext cx="0" cy="567977"/>
          </a:xfrm>
          <a:prstGeom prst="line">
            <a:avLst/>
          </a:prstGeom>
          <a:ln w="28575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956745" y="241498"/>
            <a:ext cx="2393604" cy="43088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400 (</a:t>
            </a:r>
            <a:r>
              <a:rPr lang="zh-TW" altLang="en-US" sz="22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舊約終</a:t>
            </a:r>
            <a:r>
              <a:rPr lang="en-US" altLang="zh-TW" sz="22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22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27522" y="619903"/>
            <a:ext cx="12634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331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64784" y="2052038"/>
            <a:ext cx="523220" cy="191494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2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波斯敗給希臘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7436137" y="1025746"/>
            <a:ext cx="0" cy="2448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8707117" y="2068226"/>
            <a:ext cx="523220" cy="176514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馬加比叛亂</a:t>
            </a:r>
            <a:endParaRPr lang="en-US" altLang="zh-TW" sz="22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  <a:sym typeface="Wingdings" panose="05000000000000000000" pitchFamily="2" charset="2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8865543" y="1025746"/>
            <a:ext cx="0" cy="2448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659134" y="619903"/>
            <a:ext cx="12634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200</a:t>
            </a:r>
            <a:endParaRPr lang="en-US" sz="22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10127706" y="1036099"/>
            <a:ext cx="0" cy="2448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235995" y="2068225"/>
            <a:ext cx="523220" cy="193203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2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哈斯摩尼王朝</a:t>
            </a:r>
            <a:endParaRPr lang="en-US" altLang="zh-TW" sz="22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  <a:sym typeface="Wingdings" panose="05000000000000000000" pitchFamily="2" charset="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963216" y="609836"/>
            <a:ext cx="10919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主前</a:t>
            </a:r>
            <a:r>
              <a:rPr lang="en-US" altLang="zh-TW" sz="2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63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931626" y="2054616"/>
            <a:ext cx="523220" cy="27897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200" dirty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羅馬龐比接管以色列</a:t>
            </a:r>
            <a:endParaRPr lang="en-US" altLang="zh-TW" sz="22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  <a:sym typeface="Wingdings" panose="05000000000000000000" pitchFamily="2" charset="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219681" y="3595826"/>
            <a:ext cx="1130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167-143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003590" y="3873355"/>
            <a:ext cx="1343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143-63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316497" y="2046487"/>
            <a:ext cx="161454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大希律登位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16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zh-TW" altLang="en-US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主前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37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305567" y="2695871"/>
            <a:ext cx="149912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希律開始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16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zh-TW" altLang="en-US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建殿主前</a:t>
            </a:r>
            <a:r>
              <a:rPr lang="en-US" altLang="zh-TW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20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310391" y="3355164"/>
            <a:ext cx="152798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基督誕生</a:t>
            </a:r>
            <a:r>
              <a:rPr lang="en-US" altLang="zh-TW" sz="20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</a:p>
          <a:p>
            <a:r>
              <a:rPr lang="en-US" altLang="zh-TW" sz="1600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 </a:t>
            </a:r>
            <a:r>
              <a:rPr lang="zh-TW" altLang="en-US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主前</a:t>
            </a:r>
            <a:r>
              <a:rPr lang="en-US" altLang="zh-TW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6-4</a:t>
            </a:r>
            <a:r>
              <a:rPr lang="zh-TW" altLang="en-US" dirty="0">
                <a:solidFill>
                  <a:srgbClr val="99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年</a:t>
            </a:r>
            <a:endParaRPr lang="en-US" altLang="zh-TW" dirty="0">
              <a:solidFill>
                <a:srgbClr val="990033"/>
              </a:solidFill>
              <a:latin typeface="華康黑體 Std W7" panose="020B0700000000000000" pitchFamily="34" charset="-120"/>
              <a:ea typeface="華康黑體 Std W7" panose="020B0700000000000000" pitchFamily="34" charset="-120"/>
              <a:sym typeface="Wingdings" panose="05000000000000000000" pitchFamily="2" charset="2"/>
            </a:endParaRPr>
          </a:p>
        </p:txBody>
      </p:sp>
      <p:sp>
        <p:nvSpPr>
          <p:cNvPr id="55" name="Right Arrow 54"/>
          <p:cNvSpPr/>
          <p:nvPr/>
        </p:nvSpPr>
        <p:spPr>
          <a:xfrm>
            <a:off x="264283" y="4968678"/>
            <a:ext cx="4168676" cy="668775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</a:t>
            </a:r>
            <a:r>
              <a:rPr lang="zh-TW" altLang="en-US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先知書 </a:t>
            </a:r>
            <a:r>
              <a:rPr lang="en-US" altLang="zh-TW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– </a:t>
            </a:r>
            <a:r>
              <a:rPr lang="zh-TW" altLang="en-US" sz="22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哀、但、結         </a:t>
            </a:r>
            <a:r>
              <a:rPr lang="zh-TW" altLang="en-US" sz="2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</a:t>
            </a:r>
            <a:endParaRPr lang="en-US" sz="2200" dirty="0">
              <a:solidFill>
                <a:srgbClr val="990033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11742740" y="832199"/>
            <a:ext cx="15744" cy="44031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1436504" y="151966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公元</a:t>
            </a:r>
            <a:endParaRPr lang="en-US" altLang="zh-TW" sz="2200" dirty="0">
              <a:solidFill>
                <a:srgbClr val="990033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</a:t>
            </a:r>
            <a:r>
              <a:rPr lang="zh-TW" altLang="en-US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年</a:t>
            </a:r>
            <a:endParaRPr lang="en-US" sz="2200" dirty="0">
              <a:solidFill>
                <a:srgbClr val="990033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84274" y="6269421"/>
            <a:ext cx="7936024" cy="28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 </a:t>
            </a:r>
            <a:endParaRPr lang="en-US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078144" y="5685438"/>
            <a:ext cx="492443" cy="60529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東周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8220297" y="6269421"/>
            <a:ext cx="289956" cy="28343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8510253" y="6269421"/>
            <a:ext cx="1122917" cy="283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9650131" y="6269421"/>
            <a:ext cx="286213" cy="28343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9947471" y="6269421"/>
            <a:ext cx="1795269" cy="28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8102846" y="5907227"/>
            <a:ext cx="492443" cy="9863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秦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850678" y="5685438"/>
            <a:ext cx="492443" cy="60529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西漢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523417" y="5907227"/>
            <a:ext cx="492443" cy="34881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新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0587700" y="5670157"/>
            <a:ext cx="492443" cy="60529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東漢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710576" y="4269439"/>
            <a:ext cx="16369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法利賽、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愛色尼、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奮銳黨、</a:t>
            </a:r>
            <a:endParaRPr lang="en-US" altLang="zh-TW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希律黨興起</a:t>
            </a:r>
            <a:endParaRPr lang="en-US" sz="2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54029" y="1716563"/>
            <a:ext cx="1719891" cy="2536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2010463" y="1693407"/>
            <a:ext cx="2205878" cy="2643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218531" y="1718859"/>
            <a:ext cx="2683265" cy="2625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52"/>
          <p:cNvSpPr/>
          <p:nvPr/>
        </p:nvSpPr>
        <p:spPr>
          <a:xfrm>
            <a:off x="302738" y="4166393"/>
            <a:ext cx="4130220" cy="751195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</a:t>
            </a:r>
            <a:r>
              <a:rPr lang="zh-TW" altLang="en-US" sz="2200" dirty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歷史</a:t>
            </a:r>
            <a:r>
              <a:rPr lang="zh-TW" altLang="en-US" sz="2200" dirty="0" smtClean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書 </a:t>
            </a:r>
            <a:r>
              <a:rPr lang="en-US" altLang="zh-TW" sz="2200" dirty="0" smtClean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  </a:t>
            </a:r>
            <a:r>
              <a:rPr lang="zh-TW" altLang="en-US" sz="2200" dirty="0" smtClean="0">
                <a:solidFill>
                  <a:srgbClr val="99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王上下、志上下                               </a:t>
            </a:r>
            <a:endParaRPr lang="en-US" sz="2200" dirty="0">
              <a:solidFill>
                <a:srgbClr val="990033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220936" y="1706144"/>
            <a:ext cx="4710106" cy="3899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6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7" grpId="0" animBg="1"/>
      <p:bldP spid="70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0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214" y="-21770"/>
            <a:ext cx="8132763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8752113" y="4661354"/>
            <a:ext cx="2014538" cy="46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>
                <a:solidFill>
                  <a:srgbClr val="000000"/>
                </a:solidFill>
                <a:ea typeface="SimHei" panose="02010609060101010101" pitchFamily="49" charset="-122"/>
              </a:rPr>
              <a:t>猶大人被擄巴比倫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8948963" y="1175204"/>
            <a:ext cx="2470150" cy="641350"/>
          </a:xfrm>
          <a:prstGeom prst="rect">
            <a:avLst/>
          </a:prstGeom>
          <a:solidFill>
            <a:srgbClr val="000000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600">
                <a:solidFill>
                  <a:srgbClr val="FFFFFF"/>
                </a:solidFill>
                <a:ea typeface="SimHei" panose="02010609060101010101" pitchFamily="49" charset="-122"/>
              </a:rPr>
              <a:t>巴比倫帝國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-147149" y="162067"/>
            <a:ext cx="4390946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kumimoji="1" lang="zh-TW" altLang="en-US" sz="3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南</a:t>
            </a:r>
            <a:r>
              <a:rPr kumimoji="1" lang="zh-TW" altLang="en-US" sz="3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國被擄共分三批</a:t>
            </a:r>
            <a:endParaRPr kumimoji="1" lang="en-US" altLang="zh-TW" sz="3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（</a:t>
            </a:r>
            <a:r>
              <a:rPr kumimoji="1" lang="en-US" altLang="zh-TW" sz="3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605-586 </a:t>
            </a:r>
            <a:r>
              <a:rPr kumimoji="1" lang="en-US" altLang="zh-TW" sz="3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BC</a:t>
            </a:r>
            <a:r>
              <a:rPr kumimoji="1" lang="zh-TW" altLang="en-US" sz="3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）</a:t>
            </a:r>
            <a:endParaRPr kumimoji="1" lang="zh-TW" altLang="en-US" sz="3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127" name="Freeform 7"/>
          <p:cNvSpPr>
            <a:spLocks/>
          </p:cNvSpPr>
          <p:nvPr/>
        </p:nvSpPr>
        <p:spPr bwMode="auto">
          <a:xfrm>
            <a:off x="7045552" y="1638755"/>
            <a:ext cx="2574925" cy="1643063"/>
          </a:xfrm>
          <a:custGeom>
            <a:avLst/>
            <a:gdLst>
              <a:gd name="T0" fmla="*/ 0 w 1622"/>
              <a:gd name="T1" fmla="*/ 0 h 1035"/>
              <a:gd name="T2" fmla="*/ 160338 w 1622"/>
              <a:gd name="T3" fmla="*/ 46038 h 1035"/>
              <a:gd name="T4" fmla="*/ 454025 w 1622"/>
              <a:gd name="T5" fmla="*/ 211138 h 1035"/>
              <a:gd name="T6" fmla="*/ 847725 w 1622"/>
              <a:gd name="T7" fmla="*/ 315913 h 1035"/>
              <a:gd name="T8" fmla="*/ 1200150 w 1622"/>
              <a:gd name="T9" fmla="*/ 847725 h 1035"/>
              <a:gd name="T10" fmla="*/ 1706563 w 1622"/>
              <a:gd name="T11" fmla="*/ 1008063 h 1035"/>
              <a:gd name="T12" fmla="*/ 2003425 w 1622"/>
              <a:gd name="T13" fmla="*/ 1319213 h 1035"/>
              <a:gd name="T14" fmla="*/ 2333625 w 1622"/>
              <a:gd name="T15" fmla="*/ 1438275 h 1035"/>
              <a:gd name="T16" fmla="*/ 2574925 w 1622"/>
              <a:gd name="T17" fmla="*/ 1643063 h 103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622" h="1035">
                <a:moveTo>
                  <a:pt x="0" y="0"/>
                </a:moveTo>
                <a:cubicBezTo>
                  <a:pt x="16" y="5"/>
                  <a:pt x="53" y="7"/>
                  <a:pt x="101" y="29"/>
                </a:cubicBezTo>
                <a:cubicBezTo>
                  <a:pt x="149" y="51"/>
                  <a:pt x="214" y="105"/>
                  <a:pt x="286" y="133"/>
                </a:cubicBezTo>
                <a:cubicBezTo>
                  <a:pt x="358" y="161"/>
                  <a:pt x="456" y="132"/>
                  <a:pt x="534" y="199"/>
                </a:cubicBezTo>
                <a:cubicBezTo>
                  <a:pt x="612" y="266"/>
                  <a:pt x="666" y="461"/>
                  <a:pt x="756" y="534"/>
                </a:cubicBezTo>
                <a:cubicBezTo>
                  <a:pt x="846" y="607"/>
                  <a:pt x="991" y="586"/>
                  <a:pt x="1075" y="635"/>
                </a:cubicBezTo>
                <a:cubicBezTo>
                  <a:pt x="1159" y="684"/>
                  <a:pt x="1196" y="786"/>
                  <a:pt x="1262" y="831"/>
                </a:cubicBezTo>
                <a:cubicBezTo>
                  <a:pt x="1328" y="876"/>
                  <a:pt x="1410" y="872"/>
                  <a:pt x="1470" y="906"/>
                </a:cubicBezTo>
                <a:cubicBezTo>
                  <a:pt x="1530" y="940"/>
                  <a:pt x="1590" y="1008"/>
                  <a:pt x="1622" y="1035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>
            <a:off x="6112102" y="1597480"/>
            <a:ext cx="966787" cy="2060575"/>
          </a:xfrm>
          <a:custGeom>
            <a:avLst/>
            <a:gdLst>
              <a:gd name="T0" fmla="*/ 0 w 609"/>
              <a:gd name="T1" fmla="*/ 2060575 h 1298"/>
              <a:gd name="T2" fmla="*/ 255587 w 609"/>
              <a:gd name="T3" fmla="*/ 1150938 h 1298"/>
              <a:gd name="T4" fmla="*/ 742950 w 609"/>
              <a:gd name="T5" fmla="*/ 617538 h 1298"/>
              <a:gd name="T6" fmla="*/ 596900 w 609"/>
              <a:gd name="T7" fmla="*/ 279400 h 1298"/>
              <a:gd name="T8" fmla="*/ 696912 w 609"/>
              <a:gd name="T9" fmla="*/ 38100 h 1298"/>
              <a:gd name="T10" fmla="*/ 966787 w 609"/>
              <a:gd name="T11" fmla="*/ 46038 h 12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09" h="1298">
                <a:moveTo>
                  <a:pt x="0" y="1298"/>
                </a:moveTo>
                <a:cubicBezTo>
                  <a:pt x="27" y="1202"/>
                  <a:pt x="83" y="877"/>
                  <a:pt x="161" y="725"/>
                </a:cubicBezTo>
                <a:cubicBezTo>
                  <a:pt x="239" y="573"/>
                  <a:pt x="432" y="480"/>
                  <a:pt x="468" y="389"/>
                </a:cubicBezTo>
                <a:cubicBezTo>
                  <a:pt x="504" y="298"/>
                  <a:pt x="381" y="237"/>
                  <a:pt x="376" y="176"/>
                </a:cubicBezTo>
                <a:cubicBezTo>
                  <a:pt x="371" y="115"/>
                  <a:pt x="400" y="48"/>
                  <a:pt x="439" y="24"/>
                </a:cubicBezTo>
                <a:cubicBezTo>
                  <a:pt x="478" y="0"/>
                  <a:pt x="574" y="28"/>
                  <a:pt x="609" y="29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5604101" y="3559630"/>
            <a:ext cx="895350" cy="519113"/>
          </a:xfrm>
          <a:prstGeom prst="rect">
            <a:avLst/>
          </a:prstGeom>
          <a:solidFill>
            <a:srgbClr val="CC0000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800">
                <a:solidFill>
                  <a:srgbClr val="FFFFFF"/>
                </a:solidFill>
                <a:ea typeface="SimHei" panose="02010609060101010101" pitchFamily="49" charset="-122"/>
              </a:rPr>
              <a:t>猶大</a:t>
            </a:r>
          </a:p>
        </p:txBody>
      </p:sp>
      <p:sp>
        <p:nvSpPr>
          <p:cNvPr id="2" name="Oval 1"/>
          <p:cNvSpPr/>
          <p:nvPr/>
        </p:nvSpPr>
        <p:spPr>
          <a:xfrm>
            <a:off x="8871177" y="4990639"/>
            <a:ext cx="1793631" cy="894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8" name="Picture 8" descr="Babylon-reconstr-ishtar-gate-babyl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392" y="3799034"/>
            <a:ext cx="4267200" cy="2990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7730496" y="3895386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dirty="0">
                <a:solidFill>
                  <a:srgbClr val="FFFFFF"/>
                </a:solidFill>
                <a:ea typeface="SimHei" panose="02010609060101010101" pitchFamily="49" charset="-122"/>
              </a:rPr>
              <a:t>巴比倫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2633" y="1420919"/>
            <a:ext cx="371259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第一批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605 BC</a:t>
            </a:r>
          </a:p>
          <a:p>
            <a:r>
              <a:rPr lang="zh-TW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zh-TW" altLang="en-US" sz="3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但以理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在其中</a:t>
            </a:r>
            <a:endParaRPr lang="en-US" altLang="zh-TW" sz="3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(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王下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24:8-16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、</a:t>
            </a:r>
            <a:endParaRPr lang="en-US" altLang="zh-TW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但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1:1) </a:t>
            </a:r>
            <a:r>
              <a:rPr lang="en-US" altLang="zh-TW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約雅斤</a:t>
            </a:r>
            <a:r>
              <a:rPr lang="en-US" altLang="zh-TW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2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0055" y="3863582"/>
            <a:ext cx="371259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第二批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597</a:t>
            </a:r>
            <a:r>
              <a:rPr lang="en-US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BC</a:t>
            </a:r>
          </a:p>
          <a:p>
            <a:r>
              <a:rPr lang="zh-TW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zh-TW" altLang="en-US" sz="3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以西結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在其中</a:t>
            </a:r>
            <a:endParaRPr lang="en-US" altLang="zh-TW" sz="3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王下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25:1-7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</a:t>
            </a:r>
            <a:endParaRPr lang="en-US" altLang="zh-TW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結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1:1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、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3:15)</a:t>
            </a:r>
          </a:p>
          <a:p>
            <a:r>
              <a:rPr lang="en-US" altLang="zh-TW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(</a:t>
            </a:r>
            <a:r>
              <a:rPr lang="zh-TW" altLang="en-US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西底家</a:t>
            </a:r>
            <a:r>
              <a:rPr lang="en-US" altLang="zh-TW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2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36001" y="2679396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六百多英里</a:t>
            </a:r>
            <a:endParaRPr lang="en-US" sz="2800" dirty="0">
              <a:solidFill>
                <a:schemeClr val="accent5">
                  <a:lumMod val="5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3558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  <p:bldP spid="5127" grpId="0" animBg="1"/>
      <p:bldP spid="5129" grpId="0" animBg="1"/>
      <p:bldP spid="5130" grpId="0" animBg="1"/>
      <p:bldP spid="5131" grpId="0"/>
      <p:bldP spid="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6" y="0"/>
            <a:ext cx="9997559" cy="6850380"/>
          </a:xfrm>
          <a:prstGeom prst="rect">
            <a:avLst/>
          </a:prstGeom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1266728" y="1975833"/>
            <a:ext cx="1032366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800" dirty="0" smtClean="0"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586 BC</a:t>
            </a:r>
            <a:r>
              <a:rPr lang="en-US" altLang="zh-TW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zh-TW" altLang="en-US" sz="38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第</a:t>
            </a:r>
            <a:r>
              <a:rPr lang="zh-TW" altLang="en-US" sz="38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三</a:t>
            </a:r>
            <a:r>
              <a:rPr lang="zh-TW" altLang="en-US" sz="38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批</a:t>
            </a:r>
            <a:r>
              <a:rPr lang="zh-TW" altLang="en-US" sz="3800" dirty="0" smtClean="0"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猶</a:t>
            </a:r>
            <a:r>
              <a:rPr lang="zh-TW" altLang="en-US" sz="3800" dirty="0"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大人被擄，聖殿、聖城被毀</a:t>
            </a:r>
            <a:r>
              <a:rPr lang="zh-TW" altLang="en-US" sz="3800" dirty="0" smtClean="0"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</a:t>
            </a:r>
            <a:endParaRPr lang="en-US" altLang="zh-TW" sz="3800" dirty="0" smtClean="0">
              <a:solidFill>
                <a:srgbClr val="FFFF99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800" dirty="0" smtClean="0"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猶</a:t>
            </a:r>
            <a:r>
              <a:rPr lang="zh-TW" altLang="en-US" sz="3800" dirty="0"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大亡國</a:t>
            </a:r>
            <a:r>
              <a:rPr lang="zh-TW" altLang="en-US" sz="2000" dirty="0" smtClean="0">
                <a:solidFill>
                  <a:srgbClr val="000000"/>
                </a:solidFill>
                <a:latin typeface="SimHei" pitchFamily="49" charset="-122"/>
                <a:ea typeface="SimHei" pitchFamily="49" charset="-122"/>
              </a:rPr>
              <a:t>。 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王下 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25:8-17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、耶 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52:12-23)</a:t>
            </a:r>
            <a:endParaRPr lang="zh-TW" altLang="en-US" sz="3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452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00" y="158558"/>
            <a:ext cx="6167195" cy="43049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3500" y="4426565"/>
            <a:ext cx="1184148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8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我們曾在</a:t>
            </a:r>
            <a:r>
              <a:rPr lang="zh-TW" altLang="en-US" sz="3800" dirty="0">
                <a:solidFill>
                  <a:srgbClr val="66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巴比倫的河邊</a:t>
            </a:r>
            <a:r>
              <a:rPr lang="zh-TW" altLang="en-US" sz="38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坐下，一</a:t>
            </a:r>
            <a:r>
              <a:rPr lang="zh-TW" altLang="en-US" sz="3800" dirty="0">
                <a:solidFill>
                  <a:srgbClr val="66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追想錫安</a:t>
            </a:r>
            <a:r>
              <a:rPr lang="zh-TW" altLang="en-US" sz="38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就哭了</a:t>
            </a:r>
            <a:r>
              <a:rPr lang="zh-TW" altLang="en-US" sz="3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。我</a:t>
            </a:r>
            <a:r>
              <a:rPr lang="zh-TW" altLang="en-US" sz="38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們把琴掛在那裏的柳樹上</a:t>
            </a:r>
            <a:r>
              <a:rPr lang="zh-TW" altLang="en-US" sz="3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；因</a:t>
            </a:r>
            <a:r>
              <a:rPr lang="zh-TW" altLang="en-US" sz="38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為在那裏，擄掠我們的要我們唱歌，搶奪我們的要我們作樂，說：給我們唱一首錫安歌吧！</a:t>
            </a:r>
            <a:r>
              <a:rPr lang="en-US" altLang="zh-TW" sz="38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8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詩</a:t>
            </a:r>
            <a:r>
              <a:rPr lang="en-US" altLang="zh-TW" sz="38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137:1-3)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946" y="713983"/>
            <a:ext cx="5610040" cy="354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8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00" y="158558"/>
            <a:ext cx="6167195" cy="43049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3500" y="4426565"/>
            <a:ext cx="1184148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8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我們怎能</a:t>
            </a:r>
            <a:r>
              <a:rPr lang="zh-TW" altLang="en-US" sz="3800" dirty="0">
                <a:solidFill>
                  <a:srgbClr val="66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在外邦</a:t>
            </a:r>
            <a:r>
              <a:rPr lang="zh-TW" altLang="en-US" sz="38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唱耶和華的歌呢</a:t>
            </a:r>
            <a:r>
              <a:rPr lang="zh-TW" altLang="en-US" sz="3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？</a:t>
            </a:r>
            <a:r>
              <a:rPr lang="zh-TW" altLang="en-US" sz="3800" dirty="0" smtClean="0">
                <a:solidFill>
                  <a:srgbClr val="66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耶</a:t>
            </a:r>
            <a:r>
              <a:rPr lang="zh-TW" altLang="en-US" sz="3800" dirty="0">
                <a:solidFill>
                  <a:srgbClr val="660033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路撒冷啊</a:t>
            </a:r>
            <a:r>
              <a:rPr lang="zh-TW" altLang="en-US" sz="38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，我若忘記你，情願我的右手忘記技巧</a:t>
            </a:r>
            <a:r>
              <a:rPr lang="zh-TW" altLang="en-US" sz="3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！我</a:t>
            </a:r>
            <a:r>
              <a:rPr lang="zh-TW" altLang="en-US" sz="38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若不記念你，若不看耶路撒冷過於我所最喜樂的</a:t>
            </a:r>
            <a:r>
              <a:rPr lang="zh-TW" altLang="en-US" sz="3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，情</a:t>
            </a:r>
            <a:r>
              <a:rPr lang="zh-TW" altLang="en-US" sz="38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願我的舌頭貼於上膛！</a:t>
            </a:r>
            <a:r>
              <a:rPr lang="en-US" altLang="zh-TW" sz="3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詩</a:t>
            </a:r>
            <a:r>
              <a:rPr lang="en-US" altLang="zh-TW" sz="3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137:4-6)</a:t>
            </a:r>
            <a:endParaRPr lang="en-US" altLang="zh-TW" sz="38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946" y="713983"/>
            <a:ext cx="5610040" cy="354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24566</TotalTime>
  <Words>3250</Words>
  <Application>Microsoft Office PowerPoint</Application>
  <PresentationFormat>Widescreen</PresentationFormat>
  <Paragraphs>456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SimHei</vt:lpstr>
      <vt:lpstr>新細明體</vt:lpstr>
      <vt:lpstr>華康正顏楷體 Std W9</vt:lpstr>
      <vt:lpstr>華康魏碑體 Std W7</vt:lpstr>
      <vt:lpstr>華康黑體 Std W7</vt:lpstr>
      <vt:lpstr>華康黑體 Std W9</vt:lpstr>
      <vt:lpstr>Arial</vt:lpstr>
      <vt:lpstr>Calibri</vt:lpstr>
      <vt:lpstr>Calibri Light</vt:lpstr>
      <vt:lpstr>Wingdings</vt:lpstr>
      <vt:lpstr>Office Theme</vt:lpstr>
      <vt:lpstr>Default Design</vt:lpstr>
      <vt:lpstr>1_Default Design</vt:lpstr>
      <vt:lpstr>3_Default Design</vt:lpstr>
      <vt:lpstr>4_Default Design</vt:lpstr>
      <vt:lpstr>5_Default Design</vt:lpstr>
      <vt:lpstr>7_Default Design</vt:lpstr>
      <vt:lpstr>8_Default Design</vt:lpstr>
      <vt:lpstr>9_Default Design</vt:lpstr>
      <vt:lpstr>10_Default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Balex</dc:creator>
  <cp:lastModifiedBy>HP</cp:lastModifiedBy>
  <cp:revision>185</cp:revision>
  <cp:lastPrinted>2015-09-01T20:35:38Z</cp:lastPrinted>
  <dcterms:created xsi:type="dcterms:W3CDTF">2015-08-21T00:15:25Z</dcterms:created>
  <dcterms:modified xsi:type="dcterms:W3CDTF">2023-06-05T03:26:01Z</dcterms:modified>
</cp:coreProperties>
</file>