
<file path=[Content_Types].xml><?xml version="1.0" encoding="utf-8"?>
<Types xmlns="http://schemas.openxmlformats.org/package/2006/content-types">
  <Default Extension="gif" ContentType="image/gif"/>
  <Default Extension="jpe" ContentType="image/jpeg"/>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31"/>
  </p:notesMasterIdLst>
  <p:sldIdLst>
    <p:sldId id="257" r:id="rId2"/>
    <p:sldId id="287" r:id="rId3"/>
    <p:sldId id="288" r:id="rId4"/>
    <p:sldId id="272" r:id="rId5"/>
    <p:sldId id="259" r:id="rId6"/>
    <p:sldId id="260" r:id="rId7"/>
    <p:sldId id="293" r:id="rId8"/>
    <p:sldId id="294" r:id="rId9"/>
    <p:sldId id="261" r:id="rId10"/>
    <p:sldId id="262" r:id="rId11"/>
    <p:sldId id="291" r:id="rId12"/>
    <p:sldId id="263" r:id="rId13"/>
    <p:sldId id="264" r:id="rId14"/>
    <p:sldId id="290" r:id="rId15"/>
    <p:sldId id="265" r:id="rId16"/>
    <p:sldId id="270" r:id="rId17"/>
    <p:sldId id="271" r:id="rId18"/>
    <p:sldId id="292" r:id="rId19"/>
    <p:sldId id="268" r:id="rId20"/>
    <p:sldId id="266" r:id="rId21"/>
    <p:sldId id="269" r:id="rId22"/>
    <p:sldId id="273" r:id="rId23"/>
    <p:sldId id="274" r:id="rId24"/>
    <p:sldId id="275" r:id="rId25"/>
    <p:sldId id="277" r:id="rId26"/>
    <p:sldId id="276" r:id="rId27"/>
    <p:sldId id="278" r:id="rId28"/>
    <p:sldId id="279" r:id="rId29"/>
    <p:sldId id="26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764" autoAdjust="0"/>
  </p:normalViewPr>
  <p:slideViewPr>
    <p:cSldViewPr snapToGrid="0">
      <p:cViewPr varScale="1">
        <p:scale>
          <a:sx n="86" d="100"/>
          <a:sy n="86" d="100"/>
        </p:scale>
        <p:origin x="56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dson Chan" userId="3dc73a786c1f2c0e" providerId="LiveId" clId="{3277509F-2F6B-4966-B9F1-A08221072137}"/>
    <pc:docChg chg="modSld">
      <pc:chgData name="Hudson Chan" userId="3dc73a786c1f2c0e" providerId="LiveId" clId="{3277509F-2F6B-4966-B9F1-A08221072137}" dt="2023-05-01T23:05:27.744" v="67" actId="20577"/>
      <pc:docMkLst>
        <pc:docMk/>
      </pc:docMkLst>
      <pc:sldChg chg="modNotesTx">
        <pc:chgData name="Hudson Chan" userId="3dc73a786c1f2c0e" providerId="LiveId" clId="{3277509F-2F6B-4966-B9F1-A08221072137}" dt="2023-05-01T22:59:32.917" v="8" actId="20577"/>
        <pc:sldMkLst>
          <pc:docMk/>
          <pc:sldMk cId="1908826765" sldId="259"/>
        </pc:sldMkLst>
      </pc:sldChg>
      <pc:sldChg chg="modNotesTx">
        <pc:chgData name="Hudson Chan" userId="3dc73a786c1f2c0e" providerId="LiveId" clId="{3277509F-2F6B-4966-B9F1-A08221072137}" dt="2023-05-01T22:59:49.305" v="9" actId="20577"/>
        <pc:sldMkLst>
          <pc:docMk/>
          <pc:sldMk cId="2853221746" sldId="260"/>
        </pc:sldMkLst>
      </pc:sldChg>
      <pc:sldChg chg="modNotesTx">
        <pc:chgData name="Hudson Chan" userId="3dc73a786c1f2c0e" providerId="LiveId" clId="{3277509F-2F6B-4966-B9F1-A08221072137}" dt="2023-05-01T23:00:12.117" v="18" actId="20577"/>
        <pc:sldMkLst>
          <pc:docMk/>
          <pc:sldMk cId="529032098" sldId="261"/>
        </pc:sldMkLst>
      </pc:sldChg>
      <pc:sldChg chg="modNotesTx">
        <pc:chgData name="Hudson Chan" userId="3dc73a786c1f2c0e" providerId="LiveId" clId="{3277509F-2F6B-4966-B9F1-A08221072137}" dt="2023-05-01T23:00:21.351" v="29" actId="20577"/>
        <pc:sldMkLst>
          <pc:docMk/>
          <pc:sldMk cId="936491845" sldId="262"/>
        </pc:sldMkLst>
      </pc:sldChg>
      <pc:sldChg chg="modNotesTx">
        <pc:chgData name="Hudson Chan" userId="3dc73a786c1f2c0e" providerId="LiveId" clId="{3277509F-2F6B-4966-B9F1-A08221072137}" dt="2023-05-01T23:00:41.806" v="41" actId="20577"/>
        <pc:sldMkLst>
          <pc:docMk/>
          <pc:sldMk cId="1553103015" sldId="263"/>
        </pc:sldMkLst>
      </pc:sldChg>
      <pc:sldChg chg="modNotesTx">
        <pc:chgData name="Hudson Chan" userId="3dc73a786c1f2c0e" providerId="LiveId" clId="{3277509F-2F6B-4966-B9F1-A08221072137}" dt="2023-05-01T23:01:00.241" v="42" actId="20577"/>
        <pc:sldMkLst>
          <pc:docMk/>
          <pc:sldMk cId="3406067621" sldId="265"/>
        </pc:sldMkLst>
      </pc:sldChg>
      <pc:sldChg chg="modNotesTx">
        <pc:chgData name="Hudson Chan" userId="3dc73a786c1f2c0e" providerId="LiveId" clId="{3277509F-2F6B-4966-B9F1-A08221072137}" dt="2023-05-01T23:01:39.275" v="53" actId="20577"/>
        <pc:sldMkLst>
          <pc:docMk/>
          <pc:sldMk cId="3606491047" sldId="266"/>
        </pc:sldMkLst>
      </pc:sldChg>
      <pc:sldChg chg="modNotesTx">
        <pc:chgData name="Hudson Chan" userId="3dc73a786c1f2c0e" providerId="LiveId" clId="{3277509F-2F6B-4966-B9F1-A08221072137}" dt="2023-05-01T23:01:34.875" v="48" actId="20577"/>
        <pc:sldMkLst>
          <pc:docMk/>
          <pc:sldMk cId="3046836951" sldId="268"/>
        </pc:sldMkLst>
      </pc:sldChg>
      <pc:sldChg chg="modNotesTx">
        <pc:chgData name="Hudson Chan" userId="3dc73a786c1f2c0e" providerId="LiveId" clId="{3277509F-2F6B-4966-B9F1-A08221072137}" dt="2023-05-01T23:01:48.171" v="54" actId="20577"/>
        <pc:sldMkLst>
          <pc:docMk/>
          <pc:sldMk cId="3435383739" sldId="269"/>
        </pc:sldMkLst>
      </pc:sldChg>
      <pc:sldChg chg="modNotesTx">
        <pc:chgData name="Hudson Chan" userId="3dc73a786c1f2c0e" providerId="LiveId" clId="{3277509F-2F6B-4966-B9F1-A08221072137}" dt="2023-05-01T23:01:12.487" v="43" actId="20577"/>
        <pc:sldMkLst>
          <pc:docMk/>
          <pc:sldMk cId="4245683634" sldId="270"/>
        </pc:sldMkLst>
      </pc:sldChg>
      <pc:sldChg chg="modNotesTx">
        <pc:chgData name="Hudson Chan" userId="3dc73a786c1f2c0e" providerId="LiveId" clId="{3277509F-2F6B-4966-B9F1-A08221072137}" dt="2023-05-01T23:01:23.530" v="44" actId="20577"/>
        <pc:sldMkLst>
          <pc:docMk/>
          <pc:sldMk cId="1045140533" sldId="271"/>
        </pc:sldMkLst>
      </pc:sldChg>
      <pc:sldChg chg="modNotesTx">
        <pc:chgData name="Hudson Chan" userId="3dc73a786c1f2c0e" providerId="LiveId" clId="{3277509F-2F6B-4966-B9F1-A08221072137}" dt="2023-05-01T22:59:15.851" v="0" actId="20577"/>
        <pc:sldMkLst>
          <pc:docMk/>
          <pc:sldMk cId="3062737563" sldId="272"/>
        </pc:sldMkLst>
      </pc:sldChg>
      <pc:sldChg chg="modNotesTx">
        <pc:chgData name="Hudson Chan" userId="3dc73a786c1f2c0e" providerId="LiveId" clId="{3277509F-2F6B-4966-B9F1-A08221072137}" dt="2023-05-01T23:01:54.776" v="55" actId="20577"/>
        <pc:sldMkLst>
          <pc:docMk/>
          <pc:sldMk cId="3370949136" sldId="273"/>
        </pc:sldMkLst>
      </pc:sldChg>
      <pc:sldChg chg="modNotesTx">
        <pc:chgData name="Hudson Chan" userId="3dc73a786c1f2c0e" providerId="LiveId" clId="{3277509F-2F6B-4966-B9F1-A08221072137}" dt="2023-05-01T23:02:01.184" v="62" actId="20577"/>
        <pc:sldMkLst>
          <pc:docMk/>
          <pc:sldMk cId="2591936834" sldId="274"/>
        </pc:sldMkLst>
      </pc:sldChg>
      <pc:sldChg chg="modNotesTx">
        <pc:chgData name="Hudson Chan" userId="3dc73a786c1f2c0e" providerId="LiveId" clId="{3277509F-2F6B-4966-B9F1-A08221072137}" dt="2023-05-01T23:02:09.706" v="63" actId="20577"/>
        <pc:sldMkLst>
          <pc:docMk/>
          <pc:sldMk cId="3660355804" sldId="275"/>
        </pc:sldMkLst>
      </pc:sldChg>
      <pc:sldChg chg="modNotesTx">
        <pc:chgData name="Hudson Chan" userId="3dc73a786c1f2c0e" providerId="LiveId" clId="{3277509F-2F6B-4966-B9F1-A08221072137}" dt="2023-05-01T23:05:27.744" v="67" actId="20577"/>
        <pc:sldMkLst>
          <pc:docMk/>
          <pc:sldMk cId="489500305" sldId="276"/>
        </pc:sldMkLst>
      </pc:sldChg>
      <pc:sldChg chg="modNotesTx">
        <pc:chgData name="Hudson Chan" userId="3dc73a786c1f2c0e" providerId="LiveId" clId="{3277509F-2F6B-4966-B9F1-A08221072137}" dt="2023-05-01T23:02:17.327" v="64" actId="20577"/>
        <pc:sldMkLst>
          <pc:docMk/>
          <pc:sldMk cId="1936021310" sldId="277"/>
        </pc:sldMkLst>
      </pc:sldChg>
      <pc:sldChg chg="modNotesTx">
        <pc:chgData name="Hudson Chan" userId="3dc73a786c1f2c0e" providerId="LiveId" clId="{3277509F-2F6B-4966-B9F1-A08221072137}" dt="2023-05-01T23:02:25.447" v="65" actId="20577"/>
        <pc:sldMkLst>
          <pc:docMk/>
          <pc:sldMk cId="2578367193" sldId="278"/>
        </pc:sldMkLst>
      </pc:sldChg>
      <pc:sldChg chg="modNotesTx">
        <pc:chgData name="Hudson Chan" userId="3dc73a786c1f2c0e" providerId="LiveId" clId="{3277509F-2F6B-4966-B9F1-A08221072137}" dt="2023-05-01T23:02:54.335" v="66" actId="20577"/>
        <pc:sldMkLst>
          <pc:docMk/>
          <pc:sldMk cId="2369663598" sldId="2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04E53A-A496-4B50-9A14-0FE8FC558E89}" type="datetimeFigureOut">
              <a:rPr lang="en-US" smtClean="0"/>
              <a:t>5/1/2023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1BD881-D1BB-47F3-AF98-C893D79B38FB}" type="slidenum">
              <a:rPr lang="en-US" smtClean="0"/>
              <a:t>‹#›</a:t>
            </a:fld>
            <a:endParaRPr lang="en-US"/>
          </a:p>
        </p:txBody>
      </p:sp>
    </p:spTree>
    <p:extLst>
      <p:ext uri="{BB962C8B-B14F-4D97-AF65-F5344CB8AC3E}">
        <p14:creationId xmlns:p14="http://schemas.microsoft.com/office/powerpoint/2010/main" val="1166992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57368F-998A-4E5B-80DB-1304F939261E}"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280496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ltLang="zh-HK" dirty="0"/>
          </a:p>
        </p:txBody>
      </p:sp>
      <p:sp>
        <p:nvSpPr>
          <p:cNvPr id="4" name="Slide Number Placeholder 3"/>
          <p:cNvSpPr>
            <a:spLocks noGrp="1"/>
          </p:cNvSpPr>
          <p:nvPr>
            <p:ph type="sldNum" sz="quarter" idx="5"/>
          </p:nvPr>
        </p:nvSpPr>
        <p:spPr/>
        <p:txBody>
          <a:bodyPr/>
          <a:lstStyle/>
          <a:p>
            <a:fld id="{7F1BD881-D1BB-47F3-AF98-C893D79B38FB}" type="slidenum">
              <a:rPr lang="en-US" smtClean="0"/>
              <a:t>17</a:t>
            </a:fld>
            <a:endParaRPr lang="en-US"/>
          </a:p>
        </p:txBody>
      </p:sp>
    </p:spTree>
    <p:extLst>
      <p:ext uri="{BB962C8B-B14F-4D97-AF65-F5344CB8AC3E}">
        <p14:creationId xmlns:p14="http://schemas.microsoft.com/office/powerpoint/2010/main" val="3006227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1BD881-D1BB-47F3-AF98-C893D79B38FB}" type="slidenum">
              <a:rPr lang="en-US" smtClean="0"/>
              <a:t>19</a:t>
            </a:fld>
            <a:endParaRPr lang="en-US"/>
          </a:p>
        </p:txBody>
      </p:sp>
    </p:spTree>
    <p:extLst>
      <p:ext uri="{BB962C8B-B14F-4D97-AF65-F5344CB8AC3E}">
        <p14:creationId xmlns:p14="http://schemas.microsoft.com/office/powerpoint/2010/main" val="1951627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1BD881-D1BB-47F3-AF98-C893D79B38FB}" type="slidenum">
              <a:rPr lang="en-US" smtClean="0"/>
              <a:t>20</a:t>
            </a:fld>
            <a:endParaRPr lang="en-US"/>
          </a:p>
        </p:txBody>
      </p:sp>
    </p:spTree>
    <p:extLst>
      <p:ext uri="{BB962C8B-B14F-4D97-AF65-F5344CB8AC3E}">
        <p14:creationId xmlns:p14="http://schemas.microsoft.com/office/powerpoint/2010/main" val="1546187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1BD881-D1BB-47F3-AF98-C893D79B38FB}" type="slidenum">
              <a:rPr lang="en-US" smtClean="0"/>
              <a:t>21</a:t>
            </a:fld>
            <a:endParaRPr lang="en-US"/>
          </a:p>
        </p:txBody>
      </p:sp>
    </p:spTree>
    <p:extLst>
      <p:ext uri="{BB962C8B-B14F-4D97-AF65-F5344CB8AC3E}">
        <p14:creationId xmlns:p14="http://schemas.microsoft.com/office/powerpoint/2010/main" val="1696215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1BD881-D1BB-47F3-AF98-C893D79B38FB}" type="slidenum">
              <a:rPr lang="en-US" smtClean="0"/>
              <a:t>22</a:t>
            </a:fld>
            <a:endParaRPr lang="en-US"/>
          </a:p>
        </p:txBody>
      </p:sp>
    </p:spTree>
    <p:extLst>
      <p:ext uri="{BB962C8B-B14F-4D97-AF65-F5344CB8AC3E}">
        <p14:creationId xmlns:p14="http://schemas.microsoft.com/office/powerpoint/2010/main" val="3398662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1BD881-D1BB-47F3-AF98-C893D79B38FB}" type="slidenum">
              <a:rPr lang="en-US" smtClean="0"/>
              <a:t>23</a:t>
            </a:fld>
            <a:endParaRPr lang="en-US"/>
          </a:p>
        </p:txBody>
      </p:sp>
    </p:spTree>
    <p:extLst>
      <p:ext uri="{BB962C8B-B14F-4D97-AF65-F5344CB8AC3E}">
        <p14:creationId xmlns:p14="http://schemas.microsoft.com/office/powerpoint/2010/main" val="1228878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1BD881-D1BB-47F3-AF98-C893D79B38FB}" type="slidenum">
              <a:rPr lang="en-US" smtClean="0"/>
              <a:t>24</a:t>
            </a:fld>
            <a:endParaRPr lang="en-US"/>
          </a:p>
        </p:txBody>
      </p:sp>
    </p:spTree>
    <p:extLst>
      <p:ext uri="{BB962C8B-B14F-4D97-AF65-F5344CB8AC3E}">
        <p14:creationId xmlns:p14="http://schemas.microsoft.com/office/powerpoint/2010/main" val="384487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1BD881-D1BB-47F3-AF98-C893D79B38FB}" type="slidenum">
              <a:rPr lang="en-US" smtClean="0"/>
              <a:t>25</a:t>
            </a:fld>
            <a:endParaRPr lang="en-US"/>
          </a:p>
        </p:txBody>
      </p:sp>
    </p:spTree>
    <p:extLst>
      <p:ext uri="{BB962C8B-B14F-4D97-AF65-F5344CB8AC3E}">
        <p14:creationId xmlns:p14="http://schemas.microsoft.com/office/powerpoint/2010/main" val="3204496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1BD881-D1BB-47F3-AF98-C893D79B38FB}" type="slidenum">
              <a:rPr lang="en-US" smtClean="0"/>
              <a:t>26</a:t>
            </a:fld>
            <a:endParaRPr lang="en-US"/>
          </a:p>
        </p:txBody>
      </p:sp>
    </p:spTree>
    <p:extLst>
      <p:ext uri="{BB962C8B-B14F-4D97-AF65-F5344CB8AC3E}">
        <p14:creationId xmlns:p14="http://schemas.microsoft.com/office/powerpoint/2010/main" val="3442148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1BD881-D1BB-47F3-AF98-C893D79B38FB}" type="slidenum">
              <a:rPr lang="en-US" smtClean="0"/>
              <a:t>27</a:t>
            </a:fld>
            <a:endParaRPr lang="en-US"/>
          </a:p>
        </p:txBody>
      </p:sp>
    </p:spTree>
    <p:extLst>
      <p:ext uri="{BB962C8B-B14F-4D97-AF65-F5344CB8AC3E}">
        <p14:creationId xmlns:p14="http://schemas.microsoft.com/office/powerpoint/2010/main" val="1766047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1BD881-D1BB-47F3-AF98-C893D79B38FB}" type="slidenum">
              <a:rPr lang="en-US" smtClean="0"/>
              <a:t>4</a:t>
            </a:fld>
            <a:endParaRPr lang="en-US"/>
          </a:p>
        </p:txBody>
      </p:sp>
    </p:spTree>
    <p:extLst>
      <p:ext uri="{BB962C8B-B14F-4D97-AF65-F5344CB8AC3E}">
        <p14:creationId xmlns:p14="http://schemas.microsoft.com/office/powerpoint/2010/main" val="1801225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1BD881-D1BB-47F3-AF98-C893D79B38FB}" type="slidenum">
              <a:rPr lang="en-US" smtClean="0"/>
              <a:t>28</a:t>
            </a:fld>
            <a:endParaRPr lang="en-US"/>
          </a:p>
        </p:txBody>
      </p:sp>
    </p:spTree>
    <p:extLst>
      <p:ext uri="{BB962C8B-B14F-4D97-AF65-F5344CB8AC3E}">
        <p14:creationId xmlns:p14="http://schemas.microsoft.com/office/powerpoint/2010/main" val="1270810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1BD881-D1BB-47F3-AF98-C893D79B38FB}" type="slidenum">
              <a:rPr lang="en-US" smtClean="0"/>
              <a:t>5</a:t>
            </a:fld>
            <a:endParaRPr lang="en-US"/>
          </a:p>
        </p:txBody>
      </p:sp>
    </p:spTree>
    <p:extLst>
      <p:ext uri="{BB962C8B-B14F-4D97-AF65-F5344CB8AC3E}">
        <p14:creationId xmlns:p14="http://schemas.microsoft.com/office/powerpoint/2010/main" val="990186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1BD881-D1BB-47F3-AF98-C893D79B38FB}" type="slidenum">
              <a:rPr lang="en-US" smtClean="0"/>
              <a:t>6</a:t>
            </a:fld>
            <a:endParaRPr lang="en-US"/>
          </a:p>
        </p:txBody>
      </p:sp>
    </p:spTree>
    <p:extLst>
      <p:ext uri="{BB962C8B-B14F-4D97-AF65-F5344CB8AC3E}">
        <p14:creationId xmlns:p14="http://schemas.microsoft.com/office/powerpoint/2010/main" val="3731612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1BD881-D1BB-47F3-AF98-C893D79B38FB}" type="slidenum">
              <a:rPr lang="en-US" smtClean="0"/>
              <a:t>9</a:t>
            </a:fld>
            <a:endParaRPr lang="en-US"/>
          </a:p>
        </p:txBody>
      </p:sp>
    </p:spTree>
    <p:extLst>
      <p:ext uri="{BB962C8B-B14F-4D97-AF65-F5344CB8AC3E}">
        <p14:creationId xmlns:p14="http://schemas.microsoft.com/office/powerpoint/2010/main" val="1687928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1BD881-D1BB-47F3-AF98-C893D79B38FB}" type="slidenum">
              <a:rPr lang="en-US" smtClean="0"/>
              <a:t>10</a:t>
            </a:fld>
            <a:endParaRPr lang="en-US"/>
          </a:p>
        </p:txBody>
      </p:sp>
    </p:spTree>
    <p:extLst>
      <p:ext uri="{BB962C8B-B14F-4D97-AF65-F5344CB8AC3E}">
        <p14:creationId xmlns:p14="http://schemas.microsoft.com/office/powerpoint/2010/main" val="1839863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1BD881-D1BB-47F3-AF98-C893D79B38FB}" type="slidenum">
              <a:rPr lang="en-US" smtClean="0"/>
              <a:t>12</a:t>
            </a:fld>
            <a:endParaRPr lang="en-US"/>
          </a:p>
        </p:txBody>
      </p:sp>
    </p:spTree>
    <p:extLst>
      <p:ext uri="{BB962C8B-B14F-4D97-AF65-F5344CB8AC3E}">
        <p14:creationId xmlns:p14="http://schemas.microsoft.com/office/powerpoint/2010/main" val="3596654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1BD881-D1BB-47F3-AF98-C893D79B38FB}" type="slidenum">
              <a:rPr lang="en-US" smtClean="0"/>
              <a:t>15</a:t>
            </a:fld>
            <a:endParaRPr lang="en-US"/>
          </a:p>
        </p:txBody>
      </p:sp>
    </p:spTree>
    <p:extLst>
      <p:ext uri="{BB962C8B-B14F-4D97-AF65-F5344CB8AC3E}">
        <p14:creationId xmlns:p14="http://schemas.microsoft.com/office/powerpoint/2010/main" val="1278343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1BD881-D1BB-47F3-AF98-C893D79B38FB}" type="slidenum">
              <a:rPr lang="en-US" smtClean="0"/>
              <a:t>16</a:t>
            </a:fld>
            <a:endParaRPr lang="en-US"/>
          </a:p>
        </p:txBody>
      </p:sp>
    </p:spTree>
    <p:extLst>
      <p:ext uri="{BB962C8B-B14F-4D97-AF65-F5344CB8AC3E}">
        <p14:creationId xmlns:p14="http://schemas.microsoft.com/office/powerpoint/2010/main" val="408531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BC86CB-0CBC-4CC2-9E2F-8CD19906BF20}"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F9488-EFC8-46E8-8A36-B29297851F16}" type="slidenum">
              <a:rPr lang="en-US" smtClean="0"/>
              <a:t>‹#›</a:t>
            </a:fld>
            <a:endParaRPr lang="en-US"/>
          </a:p>
        </p:txBody>
      </p:sp>
    </p:spTree>
    <p:extLst>
      <p:ext uri="{BB962C8B-B14F-4D97-AF65-F5344CB8AC3E}">
        <p14:creationId xmlns:p14="http://schemas.microsoft.com/office/powerpoint/2010/main" val="3158509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BC86CB-0CBC-4CC2-9E2F-8CD19906BF20}"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F9488-EFC8-46E8-8A36-B29297851F16}" type="slidenum">
              <a:rPr lang="en-US" smtClean="0"/>
              <a:t>‹#›</a:t>
            </a:fld>
            <a:endParaRPr lang="en-US"/>
          </a:p>
        </p:txBody>
      </p:sp>
    </p:spTree>
    <p:extLst>
      <p:ext uri="{BB962C8B-B14F-4D97-AF65-F5344CB8AC3E}">
        <p14:creationId xmlns:p14="http://schemas.microsoft.com/office/powerpoint/2010/main" val="2737498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BC86CB-0CBC-4CC2-9E2F-8CD19906BF20}"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F9488-EFC8-46E8-8A36-B29297851F16}" type="slidenum">
              <a:rPr lang="en-US" smtClean="0"/>
              <a:t>‹#›</a:t>
            </a:fld>
            <a:endParaRPr lang="en-US"/>
          </a:p>
        </p:txBody>
      </p:sp>
    </p:spTree>
    <p:extLst>
      <p:ext uri="{BB962C8B-B14F-4D97-AF65-F5344CB8AC3E}">
        <p14:creationId xmlns:p14="http://schemas.microsoft.com/office/powerpoint/2010/main" val="4067124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50C2C9F5-77D4-4EDC-9FB6-D12C73B5D6C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764727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BC86CB-0CBC-4CC2-9E2F-8CD19906BF20}"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F9488-EFC8-46E8-8A36-B29297851F16}" type="slidenum">
              <a:rPr lang="en-US" smtClean="0"/>
              <a:t>‹#›</a:t>
            </a:fld>
            <a:endParaRPr lang="en-US"/>
          </a:p>
        </p:txBody>
      </p:sp>
    </p:spTree>
    <p:extLst>
      <p:ext uri="{BB962C8B-B14F-4D97-AF65-F5344CB8AC3E}">
        <p14:creationId xmlns:p14="http://schemas.microsoft.com/office/powerpoint/2010/main" val="3419307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BC86CB-0CBC-4CC2-9E2F-8CD19906BF20}"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F9488-EFC8-46E8-8A36-B29297851F16}" type="slidenum">
              <a:rPr lang="en-US" smtClean="0"/>
              <a:t>‹#›</a:t>
            </a:fld>
            <a:endParaRPr lang="en-US"/>
          </a:p>
        </p:txBody>
      </p:sp>
    </p:spTree>
    <p:extLst>
      <p:ext uri="{BB962C8B-B14F-4D97-AF65-F5344CB8AC3E}">
        <p14:creationId xmlns:p14="http://schemas.microsoft.com/office/powerpoint/2010/main" val="1212375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BC86CB-0CBC-4CC2-9E2F-8CD19906BF20}" type="datetimeFigureOut">
              <a:rPr lang="en-US" smtClean="0"/>
              <a:t>5/1/2023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DF9488-EFC8-46E8-8A36-B29297851F16}" type="slidenum">
              <a:rPr lang="en-US" smtClean="0"/>
              <a:t>‹#›</a:t>
            </a:fld>
            <a:endParaRPr lang="en-US"/>
          </a:p>
        </p:txBody>
      </p:sp>
    </p:spTree>
    <p:extLst>
      <p:ext uri="{BB962C8B-B14F-4D97-AF65-F5344CB8AC3E}">
        <p14:creationId xmlns:p14="http://schemas.microsoft.com/office/powerpoint/2010/main" val="3493183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BC86CB-0CBC-4CC2-9E2F-8CD19906BF20}" type="datetimeFigureOut">
              <a:rPr lang="en-US" smtClean="0"/>
              <a:t>5/1/2023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DF9488-EFC8-46E8-8A36-B29297851F16}" type="slidenum">
              <a:rPr lang="en-US" smtClean="0"/>
              <a:t>‹#›</a:t>
            </a:fld>
            <a:endParaRPr lang="en-US"/>
          </a:p>
        </p:txBody>
      </p:sp>
    </p:spTree>
    <p:extLst>
      <p:ext uri="{BB962C8B-B14F-4D97-AF65-F5344CB8AC3E}">
        <p14:creationId xmlns:p14="http://schemas.microsoft.com/office/powerpoint/2010/main" val="2782983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BC86CB-0CBC-4CC2-9E2F-8CD19906BF20}" type="datetimeFigureOut">
              <a:rPr lang="en-US" smtClean="0"/>
              <a:t>5/1/2023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DF9488-EFC8-46E8-8A36-B29297851F16}" type="slidenum">
              <a:rPr lang="en-US" smtClean="0"/>
              <a:t>‹#›</a:t>
            </a:fld>
            <a:endParaRPr lang="en-US"/>
          </a:p>
        </p:txBody>
      </p:sp>
    </p:spTree>
    <p:extLst>
      <p:ext uri="{BB962C8B-B14F-4D97-AF65-F5344CB8AC3E}">
        <p14:creationId xmlns:p14="http://schemas.microsoft.com/office/powerpoint/2010/main" val="119928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BC86CB-0CBC-4CC2-9E2F-8CD19906BF20}" type="datetimeFigureOut">
              <a:rPr lang="en-US" smtClean="0"/>
              <a:t>5/1/2023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DF9488-EFC8-46E8-8A36-B29297851F16}" type="slidenum">
              <a:rPr lang="en-US" smtClean="0"/>
              <a:t>‹#›</a:t>
            </a:fld>
            <a:endParaRPr lang="en-US"/>
          </a:p>
        </p:txBody>
      </p:sp>
    </p:spTree>
    <p:extLst>
      <p:ext uri="{BB962C8B-B14F-4D97-AF65-F5344CB8AC3E}">
        <p14:creationId xmlns:p14="http://schemas.microsoft.com/office/powerpoint/2010/main" val="2529530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BC86CB-0CBC-4CC2-9E2F-8CD19906BF20}" type="datetimeFigureOut">
              <a:rPr lang="en-US" smtClean="0"/>
              <a:t>5/1/2023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DF9488-EFC8-46E8-8A36-B29297851F16}" type="slidenum">
              <a:rPr lang="en-US" smtClean="0"/>
              <a:t>‹#›</a:t>
            </a:fld>
            <a:endParaRPr lang="en-US"/>
          </a:p>
        </p:txBody>
      </p:sp>
    </p:spTree>
    <p:extLst>
      <p:ext uri="{BB962C8B-B14F-4D97-AF65-F5344CB8AC3E}">
        <p14:creationId xmlns:p14="http://schemas.microsoft.com/office/powerpoint/2010/main" val="970394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BC86CB-0CBC-4CC2-9E2F-8CD19906BF20}" type="datetimeFigureOut">
              <a:rPr lang="en-US" smtClean="0"/>
              <a:t>5/1/2023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DF9488-EFC8-46E8-8A36-B29297851F16}" type="slidenum">
              <a:rPr lang="en-US" smtClean="0"/>
              <a:t>‹#›</a:t>
            </a:fld>
            <a:endParaRPr lang="en-US"/>
          </a:p>
        </p:txBody>
      </p:sp>
    </p:spTree>
    <p:extLst>
      <p:ext uri="{BB962C8B-B14F-4D97-AF65-F5344CB8AC3E}">
        <p14:creationId xmlns:p14="http://schemas.microsoft.com/office/powerpoint/2010/main" val="648109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BC86CB-0CBC-4CC2-9E2F-8CD19906BF20}" type="datetimeFigureOut">
              <a:rPr lang="en-US" smtClean="0"/>
              <a:t>5/1/2023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DF9488-EFC8-46E8-8A36-B29297851F16}" type="slidenum">
              <a:rPr lang="en-US" smtClean="0"/>
              <a:t>‹#›</a:t>
            </a:fld>
            <a:endParaRPr lang="en-US"/>
          </a:p>
        </p:txBody>
      </p:sp>
    </p:spTree>
    <p:extLst>
      <p:ext uri="{BB962C8B-B14F-4D97-AF65-F5344CB8AC3E}">
        <p14:creationId xmlns:p14="http://schemas.microsoft.com/office/powerpoint/2010/main" val="238869823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gif"/><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0.gif"/></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0">
              <a:schemeClr val="accent2">
                <a:lumMod val="50000"/>
              </a:schemeClr>
            </a:gs>
            <a:gs pos="99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3480211" y="2032575"/>
            <a:ext cx="4673074" cy="861774"/>
          </a:xfrm>
          <a:prstGeom prst="rect">
            <a:avLst/>
          </a:prstGeom>
          <a:noFill/>
        </p:spPr>
        <p:txBody>
          <a:bodyPr wrap="none" rtlCol="0">
            <a:spAutoFit/>
          </a:bodyPr>
          <a:lstStyle/>
          <a:p>
            <a:r>
              <a:rPr lang="zh-TW" altLang="en-US" sz="5000" dirty="0">
                <a:solidFill>
                  <a:prstClr val="white"/>
                </a:solidFill>
                <a:effectLst>
                  <a:outerShdw blurRad="38100" dist="38100" dir="2700000" algn="tl">
                    <a:srgbClr val="000000">
                      <a:alpha val="43137"/>
                    </a:srgbClr>
                  </a:outerShdw>
                </a:effectLst>
                <a:latin typeface="華康黑體 Std W9" panose="020B0900000000000000" pitchFamily="34" charset="-120"/>
                <a:ea typeface="華康黑體 Std W9" panose="020B0900000000000000" pitchFamily="34" charset="-120"/>
              </a:rPr>
              <a:t>「異教與邪教」</a:t>
            </a:r>
            <a:endParaRPr lang="en-US" sz="5000" dirty="0">
              <a:solidFill>
                <a:prstClr val="white"/>
              </a:solidFill>
              <a:effectLst>
                <a:outerShdw blurRad="38100" dist="38100" dir="2700000" algn="tl">
                  <a:srgbClr val="000000">
                    <a:alpha val="43137"/>
                  </a:srgbClr>
                </a:outerShdw>
              </a:effectLst>
              <a:latin typeface="華康黑體 Std W9" panose="020B0900000000000000" pitchFamily="34" charset="-120"/>
              <a:ea typeface="華康黑體 Std W9" panose="020B0900000000000000" pitchFamily="34" charset="-120"/>
            </a:endParaRPr>
          </a:p>
        </p:txBody>
      </p:sp>
      <p:sp>
        <p:nvSpPr>
          <p:cNvPr id="4" name="TextBox 3"/>
          <p:cNvSpPr txBox="1"/>
          <p:nvPr/>
        </p:nvSpPr>
        <p:spPr>
          <a:xfrm>
            <a:off x="1951587" y="671224"/>
            <a:ext cx="3570208" cy="584775"/>
          </a:xfrm>
          <a:prstGeom prst="rect">
            <a:avLst/>
          </a:prstGeom>
          <a:noFill/>
        </p:spPr>
        <p:txBody>
          <a:bodyPr wrap="none" rtlCol="0">
            <a:spAutoFit/>
          </a:bodyPr>
          <a:lstStyle/>
          <a:p>
            <a:r>
              <a:rPr lang="zh-TW" altLang="en-US" sz="3200" dirty="0">
                <a:solidFill>
                  <a:srgbClr val="002060"/>
                </a:solidFill>
                <a:effectLst>
                  <a:outerShdw blurRad="38100" dist="38100" dir="2700000" algn="tl">
                    <a:srgbClr val="000000">
                      <a:alpha val="43137"/>
                    </a:srgbClr>
                  </a:outerShdw>
                </a:effectLst>
                <a:latin typeface="華康黑體 Std W9" panose="020B0900000000000000" pitchFamily="34" charset="-120"/>
                <a:ea typeface="華康黑體 Std W9" panose="020B0900000000000000" pitchFamily="34" charset="-120"/>
              </a:rPr>
              <a:t>護教與宣教 </a:t>
            </a:r>
            <a:r>
              <a:rPr lang="zh-HK" altLang="en-US" sz="3200" dirty="0">
                <a:solidFill>
                  <a:srgbClr val="002060"/>
                </a:solidFill>
                <a:effectLst>
                  <a:outerShdw blurRad="38100" dist="38100" dir="2700000" algn="tl">
                    <a:srgbClr val="000000">
                      <a:alpha val="43137"/>
                    </a:srgbClr>
                  </a:outerShdw>
                </a:effectLst>
                <a:latin typeface="華康黑體 Std W9" panose="020B0900000000000000" pitchFamily="34" charset="-120"/>
                <a:ea typeface="華康黑體 Std W9" panose="020B0900000000000000" pitchFamily="34" charset="-120"/>
              </a:rPr>
              <a:t>（九）</a:t>
            </a:r>
            <a:endParaRPr lang="en-US" sz="3200" dirty="0">
              <a:solidFill>
                <a:srgbClr val="002060"/>
              </a:solidFill>
              <a:effectLst>
                <a:outerShdw blurRad="38100" dist="38100" dir="2700000" algn="tl">
                  <a:srgbClr val="000000">
                    <a:alpha val="43137"/>
                  </a:srgbClr>
                </a:outerShdw>
              </a:effectLst>
              <a:latin typeface="華康黑體 Std W9" panose="020B0900000000000000" pitchFamily="34" charset="-120"/>
              <a:ea typeface="華康黑體 Std W9" panose="020B0900000000000000" pitchFamily="34" charset="-120"/>
            </a:endParaRPr>
          </a:p>
        </p:txBody>
      </p:sp>
      <p:sp>
        <p:nvSpPr>
          <p:cNvPr id="5" name="TextBox 4"/>
          <p:cNvSpPr txBox="1"/>
          <p:nvPr/>
        </p:nvSpPr>
        <p:spPr>
          <a:xfrm>
            <a:off x="6929418" y="4825426"/>
            <a:ext cx="2319866" cy="584775"/>
          </a:xfrm>
          <a:prstGeom prst="rect">
            <a:avLst/>
          </a:prstGeom>
          <a:noFill/>
        </p:spPr>
        <p:txBody>
          <a:bodyPr wrap="none" rtlCol="0">
            <a:spAutoFit/>
          </a:bodyPr>
          <a:lstStyle/>
          <a:p>
            <a:r>
              <a:rPr lang="en-US" altLang="zh-TW" sz="3200" dirty="0">
                <a:solidFill>
                  <a:srgbClr val="002060"/>
                </a:solidFill>
                <a:effectLst>
                  <a:outerShdw blurRad="38100" dist="38100" dir="2700000" algn="tl">
                    <a:srgbClr val="000000">
                      <a:alpha val="43137"/>
                    </a:srgbClr>
                  </a:outerShdw>
                </a:effectLst>
                <a:latin typeface="華康黑體 Std W9" panose="020B0900000000000000" pitchFamily="34" charset="-120"/>
                <a:ea typeface="華康黑體 Std W9" panose="020B0900000000000000" pitchFamily="34" charset="-120"/>
                <a:sym typeface="Wingdings" panose="05000000000000000000" pitchFamily="2" charset="2"/>
              </a:rPr>
              <a:t>430</a:t>
            </a:r>
            <a:r>
              <a:rPr lang="en-US" altLang="zh-TW" sz="3200" dirty="0">
                <a:solidFill>
                  <a:srgbClr val="002060"/>
                </a:solidFill>
                <a:effectLst>
                  <a:outerShdw blurRad="38100" dist="38100" dir="2700000" algn="tl">
                    <a:srgbClr val="000000">
                      <a:alpha val="43137"/>
                    </a:srgbClr>
                  </a:outerShdw>
                </a:effectLst>
                <a:latin typeface="華康黑體 Std W9" panose="020B0900000000000000" pitchFamily="34" charset="-120"/>
                <a:ea typeface="華康黑體 Std W9" panose="020B0900000000000000" pitchFamily="34" charset="-120"/>
              </a:rPr>
              <a:t>2023</a:t>
            </a:r>
            <a:endParaRPr lang="en-US" sz="3200" dirty="0">
              <a:solidFill>
                <a:srgbClr val="002060"/>
              </a:solidFill>
              <a:effectLst>
                <a:outerShdw blurRad="38100" dist="38100" dir="2700000" algn="tl">
                  <a:srgbClr val="000000">
                    <a:alpha val="43137"/>
                  </a:srgbClr>
                </a:outerShdw>
              </a:effectLst>
              <a:latin typeface="華康黑體 Std W9" panose="020B0900000000000000" pitchFamily="34" charset="-120"/>
              <a:ea typeface="華康黑體 Std W9" panose="020B0900000000000000" pitchFamily="34" charset="-120"/>
            </a:endParaRPr>
          </a:p>
        </p:txBody>
      </p:sp>
    </p:spTree>
    <p:extLst>
      <p:ext uri="{BB962C8B-B14F-4D97-AF65-F5344CB8AC3E}">
        <p14:creationId xmlns:p14="http://schemas.microsoft.com/office/powerpoint/2010/main" val="1302504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50" name="Picture 2" descr="Image result for 佛教"/>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5260" y="348344"/>
            <a:ext cx="4793632" cy="31550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6116" y="440248"/>
            <a:ext cx="2833721" cy="2949646"/>
          </a:xfrm>
          <a:prstGeom prst="rect">
            <a:avLst/>
          </a:prstGeom>
        </p:spPr>
      </p:pic>
      <p:sp>
        <p:nvSpPr>
          <p:cNvPr id="5" name="TextBox 4"/>
          <p:cNvSpPr txBox="1"/>
          <p:nvPr/>
        </p:nvSpPr>
        <p:spPr>
          <a:xfrm>
            <a:off x="5449033" y="463517"/>
            <a:ext cx="1005403" cy="584775"/>
          </a:xfrm>
          <a:prstGeom prst="rect">
            <a:avLst/>
          </a:prstGeom>
          <a:noFill/>
        </p:spPr>
        <p:txBody>
          <a:bodyPr wrap="none" rtlCol="0">
            <a:spAutoFit/>
          </a:bodyPr>
          <a:lstStyle/>
          <a:p>
            <a:r>
              <a:rPr lang="zh-TW" altLang="en-US" sz="3200" dirty="0">
                <a:latin typeface="華康黑體 Std W7" panose="020B0700000000000000" pitchFamily="34" charset="-120"/>
                <a:ea typeface="華康黑體 Std W7" panose="020B0700000000000000" pitchFamily="34" charset="-120"/>
              </a:rPr>
              <a:t>佛教</a:t>
            </a:r>
            <a:endParaRPr lang="en-US" sz="3200" dirty="0">
              <a:latin typeface="華康黑體 Std W7" panose="020B0700000000000000" pitchFamily="34" charset="-120"/>
              <a:ea typeface="華康黑體 Std W7" panose="020B0700000000000000" pitchFamily="34" charset="-120"/>
            </a:endParaRPr>
          </a:p>
        </p:txBody>
      </p:sp>
      <p:sp>
        <p:nvSpPr>
          <p:cNvPr id="10" name="TextBox 9"/>
          <p:cNvSpPr txBox="1"/>
          <p:nvPr/>
        </p:nvSpPr>
        <p:spPr>
          <a:xfrm>
            <a:off x="9881949" y="348343"/>
            <a:ext cx="721430" cy="1077218"/>
          </a:xfrm>
          <a:prstGeom prst="rect">
            <a:avLst/>
          </a:prstGeom>
          <a:noFill/>
        </p:spPr>
        <p:txBody>
          <a:bodyPr wrap="square" rtlCol="0">
            <a:spAutoFit/>
          </a:bodyPr>
          <a:lstStyle/>
          <a:p>
            <a:r>
              <a:rPr lang="zh-TW" altLang="en-US" sz="3200" dirty="0">
                <a:latin typeface="華康黑體 Std W7" panose="020B0700000000000000" pitchFamily="34" charset="-120"/>
                <a:ea typeface="華康黑體 Std W7" panose="020B0700000000000000" pitchFamily="34" charset="-120"/>
              </a:rPr>
              <a:t>道</a:t>
            </a:r>
            <a:endParaRPr lang="en-US" altLang="zh-TW" sz="3200" dirty="0">
              <a:latin typeface="華康黑體 Std W7" panose="020B0700000000000000" pitchFamily="34" charset="-120"/>
              <a:ea typeface="華康黑體 Std W7" panose="020B0700000000000000" pitchFamily="34" charset="-120"/>
            </a:endParaRPr>
          </a:p>
          <a:p>
            <a:r>
              <a:rPr lang="zh-TW" altLang="en-US" sz="3200" dirty="0">
                <a:latin typeface="華康黑體 Std W7" panose="020B0700000000000000" pitchFamily="34" charset="-120"/>
                <a:ea typeface="華康黑體 Std W7" panose="020B0700000000000000" pitchFamily="34" charset="-120"/>
              </a:rPr>
              <a:t>教</a:t>
            </a:r>
            <a:endParaRPr lang="en-US" sz="3200" dirty="0">
              <a:latin typeface="華康黑體 Std W7" panose="020B0700000000000000" pitchFamily="34" charset="-120"/>
              <a:ea typeface="華康黑體 Std W7" panose="020B0700000000000000" pitchFamily="34" charset="-120"/>
            </a:endParaRPr>
          </a:p>
        </p:txBody>
      </p:sp>
      <p:pic>
        <p:nvPicPr>
          <p:cNvPr id="2056" name="Picture 8" descr="Image result for 西藏喇麻教"/>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5260" y="3605374"/>
            <a:ext cx="3856600" cy="28924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951461" y="6061036"/>
            <a:ext cx="1442861" cy="584775"/>
          </a:xfrm>
          <a:prstGeom prst="rect">
            <a:avLst/>
          </a:prstGeom>
          <a:noFill/>
        </p:spPr>
        <p:txBody>
          <a:bodyPr wrap="square" rtlCol="0">
            <a:spAutoFit/>
          </a:bodyPr>
          <a:lstStyle/>
          <a:p>
            <a:r>
              <a:rPr lang="zh-TW" altLang="en-US" sz="3200" dirty="0">
                <a:latin typeface="華康黑體 Std W7" panose="020B0700000000000000" pitchFamily="34" charset="-120"/>
                <a:ea typeface="華康黑體 Std W7" panose="020B0700000000000000" pitchFamily="34" charset="-120"/>
              </a:rPr>
              <a:t>喇麻教</a:t>
            </a:r>
            <a:endParaRPr lang="en-US" sz="3200" dirty="0">
              <a:latin typeface="華康黑體 Std W7" panose="020B0700000000000000" pitchFamily="34" charset="-120"/>
              <a:ea typeface="華康黑體 Std W7" panose="020B0700000000000000" pitchFamily="34" charset="-120"/>
            </a:endParaRPr>
          </a:p>
        </p:txBody>
      </p:sp>
      <p:pic>
        <p:nvPicPr>
          <p:cNvPr id="2058" name="Picture 10" descr="Image result for 印度教"/>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6972" y="3559863"/>
            <a:ext cx="4383314" cy="250117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284685" y="6061035"/>
            <a:ext cx="1442861" cy="584775"/>
          </a:xfrm>
          <a:prstGeom prst="rect">
            <a:avLst/>
          </a:prstGeom>
          <a:noFill/>
        </p:spPr>
        <p:txBody>
          <a:bodyPr wrap="square" rtlCol="0">
            <a:spAutoFit/>
          </a:bodyPr>
          <a:lstStyle/>
          <a:p>
            <a:r>
              <a:rPr lang="zh-TW" altLang="en-US" sz="3200" dirty="0">
                <a:latin typeface="華康黑體 Std W7" panose="020B0700000000000000" pitchFamily="34" charset="-120"/>
                <a:ea typeface="華康黑體 Std W7" panose="020B0700000000000000" pitchFamily="34" charset="-120"/>
              </a:rPr>
              <a:t>印度教</a:t>
            </a:r>
            <a:endParaRPr lang="en-US" sz="3200" dirty="0">
              <a:latin typeface="華康黑體 Std W7" panose="020B0700000000000000" pitchFamily="34" charset="-120"/>
              <a:ea typeface="華康黑體 Std W7" panose="020B0700000000000000" pitchFamily="34" charset="-120"/>
            </a:endParaRPr>
          </a:p>
        </p:txBody>
      </p:sp>
      <p:sp>
        <p:nvSpPr>
          <p:cNvPr id="6" name="TextBox 5"/>
          <p:cNvSpPr txBox="1"/>
          <p:nvPr/>
        </p:nvSpPr>
        <p:spPr>
          <a:xfrm rot="20388761">
            <a:off x="3409836" y="2301865"/>
            <a:ext cx="5314275" cy="1323439"/>
          </a:xfrm>
          <a:prstGeom prst="rect">
            <a:avLst/>
          </a:prstGeom>
          <a:noFill/>
        </p:spPr>
        <p:txBody>
          <a:bodyPr wrap="none" rtlCol="0">
            <a:spAutoFit/>
          </a:bodyPr>
          <a:lstStyle/>
          <a:p>
            <a:r>
              <a:rPr lang="zh-TW" altLang="en-US" sz="8000" dirty="0">
                <a:solidFill>
                  <a:schemeClr val="bg1"/>
                </a:solidFill>
                <a:effectLst>
                  <a:glow rad="228600">
                    <a:srgbClr val="FF0000">
                      <a:alpha val="40000"/>
                    </a:srgbClr>
                  </a:glow>
                  <a:outerShdw blurRad="38100" dist="38100" dir="2700000" algn="tl">
                    <a:srgbClr val="000000">
                      <a:alpha val="43137"/>
                    </a:srgbClr>
                  </a:outerShdw>
                </a:effectLst>
                <a:latin typeface="文鼎古印體" panose="020B0609010101010101" pitchFamily="49" charset="-120"/>
                <a:ea typeface="文鼎古印體" panose="020B0609010101010101" pitchFamily="49" charset="-120"/>
              </a:rPr>
              <a:t>無神或多神</a:t>
            </a:r>
            <a:endParaRPr lang="en-US" sz="8000" dirty="0">
              <a:solidFill>
                <a:schemeClr val="bg1"/>
              </a:solidFill>
              <a:effectLst>
                <a:glow rad="228600">
                  <a:srgbClr val="FF0000">
                    <a:alpha val="40000"/>
                  </a:srgbClr>
                </a:glow>
                <a:outerShdw blurRad="38100" dist="38100" dir="2700000" algn="tl">
                  <a:srgbClr val="000000">
                    <a:alpha val="43137"/>
                  </a:srgbClr>
                </a:outerShdw>
              </a:effectLst>
              <a:latin typeface="文鼎古印體" panose="020B0609010101010101" pitchFamily="49" charset="-120"/>
              <a:ea typeface="文鼎古印體" panose="020B0609010101010101" pitchFamily="49" charset="-120"/>
            </a:endParaRPr>
          </a:p>
        </p:txBody>
      </p:sp>
    </p:spTree>
    <p:extLst>
      <p:ext uri="{BB962C8B-B14F-4D97-AF65-F5344CB8AC3E}">
        <p14:creationId xmlns:p14="http://schemas.microsoft.com/office/powerpoint/2010/main" val="93649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A1F9C2-14A8-8FB4-4F9F-1A71759E5A20}"/>
              </a:ext>
            </a:extLst>
          </p:cNvPr>
          <p:cNvSpPr txBox="1"/>
          <p:nvPr/>
        </p:nvSpPr>
        <p:spPr>
          <a:xfrm>
            <a:off x="662152" y="806652"/>
            <a:ext cx="11046372" cy="523220"/>
          </a:xfrm>
          <a:prstGeom prst="rect">
            <a:avLst/>
          </a:prstGeom>
          <a:noFill/>
        </p:spPr>
        <p:txBody>
          <a:bodyPr wrap="square">
            <a:spAutoFit/>
          </a:bodyPr>
          <a:lstStyle/>
          <a:p>
            <a:r>
              <a:rPr lang="zh-TW" altLang="en-US" sz="2800" dirty="0"/>
              <a:t>喇嘛教（ 摘錄自維基百科）</a:t>
            </a:r>
            <a:endParaRPr lang="en-US" altLang="zh-TW" sz="2800" dirty="0"/>
          </a:p>
        </p:txBody>
      </p:sp>
      <p:sp>
        <p:nvSpPr>
          <p:cNvPr id="4" name="TextBox 3">
            <a:extLst>
              <a:ext uri="{FF2B5EF4-FFF2-40B4-BE49-F238E27FC236}">
                <a16:creationId xmlns:a16="http://schemas.microsoft.com/office/drawing/2014/main" id="{E16DAB0C-13CC-601F-45AF-57BB5670C5D5}"/>
              </a:ext>
            </a:extLst>
          </p:cNvPr>
          <p:cNvSpPr txBox="1"/>
          <p:nvPr/>
        </p:nvSpPr>
        <p:spPr>
          <a:xfrm>
            <a:off x="662152" y="4497076"/>
            <a:ext cx="10941268" cy="1384995"/>
          </a:xfrm>
          <a:prstGeom prst="rect">
            <a:avLst/>
          </a:prstGeom>
          <a:noFill/>
        </p:spPr>
        <p:txBody>
          <a:bodyPr wrap="square" rtlCol="0">
            <a:spAutoFit/>
          </a:bodyPr>
          <a:lstStyle/>
          <a:p>
            <a:r>
              <a:rPr lang="zh-TW" altLang="en-US" sz="2800" dirty="0"/>
              <a:t>藏傳佛教，或稱藏語系佛教，或俗稱喇嘛教，是指傳入藏區的佛教分支。屬北傳佛教，與漢傳佛教、南傳佛教並稱佛教三大地理體系，但以密宗傳承為其主要特色。</a:t>
            </a:r>
            <a:endParaRPr lang="en-US" sz="2800" dirty="0"/>
          </a:p>
        </p:txBody>
      </p:sp>
      <p:sp>
        <p:nvSpPr>
          <p:cNvPr id="2" name="TextBox 1">
            <a:extLst>
              <a:ext uri="{FF2B5EF4-FFF2-40B4-BE49-F238E27FC236}">
                <a16:creationId xmlns:a16="http://schemas.microsoft.com/office/drawing/2014/main" id="{598F1419-D865-4E2F-7B28-2DF7AFC917CB}"/>
              </a:ext>
            </a:extLst>
          </p:cNvPr>
          <p:cNvSpPr txBox="1"/>
          <p:nvPr/>
        </p:nvSpPr>
        <p:spPr>
          <a:xfrm>
            <a:off x="662152" y="1792289"/>
            <a:ext cx="11046372" cy="2246769"/>
          </a:xfrm>
          <a:prstGeom prst="rect">
            <a:avLst/>
          </a:prstGeom>
          <a:noFill/>
        </p:spPr>
        <p:txBody>
          <a:bodyPr wrap="square">
            <a:spAutoFit/>
          </a:bodyPr>
          <a:lstStyle/>
          <a:p>
            <a:r>
              <a:rPr lang="zh-TW" altLang="en-US" sz="2800" dirty="0"/>
              <a:t>喇嘛教是對藏傳佛教的一個不標準的民間稱呼。喇嘛（藏語：</a:t>
            </a:r>
            <a:r>
              <a:rPr lang="en-US" altLang="zh-TW" sz="2800" dirty="0"/>
              <a:t>lama</a:t>
            </a:r>
            <a:r>
              <a:rPr lang="zh-TW" altLang="en-US" sz="2800" dirty="0"/>
              <a:t>）一詞原是對西藏藏傳佛教僧侶或上師的尊稱，如達賴喇嘛（</a:t>
            </a:r>
            <a:r>
              <a:rPr lang="en-US" altLang="zh-TW" sz="2800" dirty="0"/>
              <a:t>Dalai Lama)</a:t>
            </a:r>
            <a:r>
              <a:rPr lang="zh-TW" altLang="en-US" sz="2800" dirty="0"/>
              <a:t>。不過，喇嘛教這個稱呼在藏語中和學術界被廣泛認為是一個輕蔑語或貶義詞（即暗示這種宗教是喇嘛捏造，而非佛教），中國或相關當局打算棄用這一詞，「目前多採用藏傳佛教代稱喇嘛教」。</a:t>
            </a:r>
            <a:endParaRPr lang="en-US" sz="2800" dirty="0"/>
          </a:p>
        </p:txBody>
      </p:sp>
    </p:spTree>
    <p:extLst>
      <p:ext uri="{BB962C8B-B14F-4D97-AF65-F5344CB8AC3E}">
        <p14:creationId xmlns:p14="http://schemas.microsoft.com/office/powerpoint/2010/main" val="3438916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Image result for 回教"/>
          <p:cNvPicPr>
            <a:picLocks noChangeAspect="1" noChangeArrowheads="1"/>
          </p:cNvPicPr>
          <p:nvPr/>
        </p:nvPicPr>
        <p:blipFill rotWithShape="1">
          <a:blip r:embed="rId3">
            <a:extLst>
              <a:ext uri="{28A0092B-C50C-407E-A947-70E740481C1C}">
                <a14:useLocalDpi xmlns:a14="http://schemas.microsoft.com/office/drawing/2010/main" val="0"/>
              </a:ext>
            </a:extLst>
          </a:blip>
          <a:srcRect b="7960"/>
          <a:stretch/>
        </p:blipFill>
        <p:spPr bwMode="auto">
          <a:xfrm>
            <a:off x="2071461" y="442913"/>
            <a:ext cx="4400226" cy="29969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猶太教"/>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6630" y="3504822"/>
            <a:ext cx="4220933" cy="316245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071462" y="3504822"/>
            <a:ext cx="1005403" cy="584775"/>
          </a:xfrm>
          <a:prstGeom prst="rect">
            <a:avLst/>
          </a:prstGeom>
          <a:noFill/>
        </p:spPr>
        <p:txBody>
          <a:bodyPr wrap="none" rtlCol="0">
            <a:spAutoFit/>
          </a:bodyPr>
          <a:lstStyle/>
          <a:p>
            <a:r>
              <a:rPr lang="zh-TW" altLang="en-US" sz="3200" dirty="0">
                <a:latin typeface="華康黑體 Std W7" panose="020B0700000000000000" pitchFamily="34" charset="-120"/>
                <a:ea typeface="華康黑體 Std W7" panose="020B0700000000000000" pitchFamily="34" charset="-120"/>
              </a:rPr>
              <a:t>回教</a:t>
            </a:r>
            <a:endParaRPr lang="en-US" sz="3200" dirty="0">
              <a:latin typeface="華康黑體 Std W7" panose="020B0700000000000000" pitchFamily="34" charset="-120"/>
              <a:ea typeface="華康黑體 Std W7" panose="020B0700000000000000" pitchFamily="34" charset="-120"/>
            </a:endParaRPr>
          </a:p>
        </p:txBody>
      </p:sp>
      <p:sp>
        <p:nvSpPr>
          <p:cNvPr id="9" name="TextBox 8"/>
          <p:cNvSpPr txBox="1"/>
          <p:nvPr/>
        </p:nvSpPr>
        <p:spPr>
          <a:xfrm>
            <a:off x="6921323" y="5931451"/>
            <a:ext cx="1415772" cy="584775"/>
          </a:xfrm>
          <a:prstGeom prst="rect">
            <a:avLst/>
          </a:prstGeom>
          <a:noFill/>
        </p:spPr>
        <p:txBody>
          <a:bodyPr wrap="none" rtlCol="0">
            <a:spAutoFit/>
          </a:bodyPr>
          <a:lstStyle/>
          <a:p>
            <a:r>
              <a:rPr lang="zh-TW" altLang="en-US" sz="3200" dirty="0">
                <a:solidFill>
                  <a:srgbClr val="FFFF00"/>
                </a:solidFill>
                <a:latin typeface="華康黑體 Std W7" panose="020B0700000000000000" pitchFamily="34" charset="-120"/>
                <a:ea typeface="華康黑體 Std W7" panose="020B0700000000000000" pitchFamily="34" charset="-120"/>
              </a:rPr>
              <a:t>猶太教</a:t>
            </a:r>
            <a:endParaRPr lang="en-US" sz="3200" dirty="0">
              <a:solidFill>
                <a:srgbClr val="FFFF00"/>
              </a:solidFill>
              <a:latin typeface="華康黑體 Std W7" panose="020B0700000000000000" pitchFamily="34" charset="-120"/>
              <a:ea typeface="華康黑體 Std W7" panose="020B0700000000000000" pitchFamily="34" charset="-120"/>
            </a:endParaRPr>
          </a:p>
        </p:txBody>
      </p:sp>
      <p:pic>
        <p:nvPicPr>
          <p:cNvPr id="2" name="Picture 2" descr="Image result for cathol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8521" y="4154531"/>
            <a:ext cx="4098795" cy="195494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071461" y="6109476"/>
            <a:ext cx="1415772" cy="584775"/>
          </a:xfrm>
          <a:prstGeom prst="rect">
            <a:avLst/>
          </a:prstGeom>
          <a:noFill/>
        </p:spPr>
        <p:txBody>
          <a:bodyPr wrap="none" rtlCol="0">
            <a:spAutoFit/>
          </a:bodyPr>
          <a:lstStyle/>
          <a:p>
            <a:r>
              <a:rPr lang="zh-TW" altLang="en-US" sz="3200" dirty="0">
                <a:solidFill>
                  <a:srgbClr val="002060"/>
                </a:solidFill>
                <a:latin typeface="華康黑體 Std W7" panose="020B0700000000000000" pitchFamily="34" charset="-120"/>
                <a:ea typeface="華康黑體 Std W7" panose="020B0700000000000000" pitchFamily="34" charset="-120"/>
              </a:rPr>
              <a:t>天主教</a:t>
            </a:r>
            <a:endParaRPr lang="en-US" sz="3200" dirty="0">
              <a:solidFill>
                <a:srgbClr val="002060"/>
              </a:solidFill>
              <a:latin typeface="華康黑體 Std W7" panose="020B0700000000000000" pitchFamily="34" charset="-120"/>
              <a:ea typeface="華康黑體 Std W7" panose="020B0700000000000000" pitchFamily="34" charset="-120"/>
            </a:endParaRPr>
          </a:p>
        </p:txBody>
      </p:sp>
      <p:pic>
        <p:nvPicPr>
          <p:cNvPr id="4" name="Picture 4" descr="Image result for christian pastor"/>
          <p:cNvPicPr>
            <a:picLocks noChangeAspect="1" noChangeArrowheads="1"/>
          </p:cNvPicPr>
          <p:nvPr/>
        </p:nvPicPr>
        <p:blipFill rotWithShape="1">
          <a:blip r:embed="rId6">
            <a:extLst>
              <a:ext uri="{28A0092B-C50C-407E-A947-70E740481C1C}">
                <a14:useLocalDpi xmlns:a14="http://schemas.microsoft.com/office/drawing/2010/main" val="0"/>
              </a:ext>
            </a:extLst>
          </a:blip>
          <a:srcRect l="39200" t="21108" r="14014"/>
          <a:stretch/>
        </p:blipFill>
        <p:spPr bwMode="auto">
          <a:xfrm>
            <a:off x="6989989" y="219546"/>
            <a:ext cx="3286498" cy="311728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043852" y="266553"/>
            <a:ext cx="1415772" cy="584775"/>
          </a:xfrm>
          <a:prstGeom prst="rect">
            <a:avLst/>
          </a:prstGeom>
          <a:noFill/>
        </p:spPr>
        <p:txBody>
          <a:bodyPr wrap="none" rtlCol="0">
            <a:spAutoFit/>
          </a:bodyPr>
          <a:lstStyle/>
          <a:p>
            <a:r>
              <a:rPr lang="zh-TW" altLang="en-US" sz="3200" dirty="0">
                <a:solidFill>
                  <a:schemeClr val="bg1"/>
                </a:solidFill>
                <a:latin typeface="華康黑體 Std W7" panose="020B0700000000000000" pitchFamily="34" charset="-120"/>
                <a:ea typeface="華康黑體 Std W7" panose="020B0700000000000000" pitchFamily="34" charset="-120"/>
              </a:rPr>
              <a:t>基督教</a:t>
            </a:r>
            <a:endParaRPr lang="en-US" sz="3200" dirty="0">
              <a:solidFill>
                <a:schemeClr val="bg1"/>
              </a:solidFill>
              <a:latin typeface="華康黑體 Std W7" panose="020B0700000000000000" pitchFamily="34" charset="-120"/>
              <a:ea typeface="華康黑體 Std W7" panose="020B0700000000000000" pitchFamily="34" charset="-120"/>
            </a:endParaRPr>
          </a:p>
        </p:txBody>
      </p:sp>
      <p:sp>
        <p:nvSpPr>
          <p:cNvPr id="10" name="TextBox 9"/>
          <p:cNvSpPr txBox="1"/>
          <p:nvPr/>
        </p:nvSpPr>
        <p:spPr>
          <a:xfrm rot="20388761">
            <a:off x="4361159" y="2675114"/>
            <a:ext cx="3262432" cy="1323439"/>
          </a:xfrm>
          <a:prstGeom prst="rect">
            <a:avLst/>
          </a:prstGeom>
          <a:noFill/>
        </p:spPr>
        <p:txBody>
          <a:bodyPr wrap="none" rtlCol="0">
            <a:spAutoFit/>
          </a:bodyPr>
          <a:lstStyle/>
          <a:p>
            <a:r>
              <a:rPr lang="zh-TW" altLang="en-US" sz="8000" dirty="0">
                <a:solidFill>
                  <a:schemeClr val="bg1"/>
                </a:solidFill>
                <a:effectLst>
                  <a:glow rad="228600">
                    <a:srgbClr val="FF0000">
                      <a:alpha val="40000"/>
                    </a:srgbClr>
                  </a:glow>
                  <a:outerShdw blurRad="38100" dist="38100" dir="2700000" algn="tl">
                    <a:srgbClr val="000000">
                      <a:alpha val="43137"/>
                    </a:srgbClr>
                  </a:outerShdw>
                </a:effectLst>
                <a:latin typeface="文鼎古印體" panose="020B0609010101010101" pitchFamily="49" charset="-120"/>
                <a:ea typeface="文鼎古印體" panose="020B0609010101010101" pitchFamily="49" charset="-120"/>
              </a:rPr>
              <a:t>一神教</a:t>
            </a:r>
            <a:endParaRPr lang="en-US" sz="8000" dirty="0">
              <a:solidFill>
                <a:schemeClr val="bg1"/>
              </a:solidFill>
              <a:effectLst>
                <a:glow rad="228600">
                  <a:srgbClr val="FF0000">
                    <a:alpha val="40000"/>
                  </a:srgbClr>
                </a:glow>
                <a:outerShdw blurRad="38100" dist="38100" dir="2700000" algn="tl">
                  <a:srgbClr val="000000">
                    <a:alpha val="43137"/>
                  </a:srgbClr>
                </a:outerShdw>
              </a:effectLst>
              <a:latin typeface="文鼎古印體" panose="020B0609010101010101" pitchFamily="49" charset="-120"/>
              <a:ea typeface="文鼎古印體" panose="020B0609010101010101" pitchFamily="49" charset="-120"/>
            </a:endParaRPr>
          </a:p>
        </p:txBody>
      </p:sp>
    </p:spTree>
    <p:extLst>
      <p:ext uri="{BB962C8B-B14F-4D97-AF65-F5344CB8AC3E}">
        <p14:creationId xmlns:p14="http://schemas.microsoft.com/office/powerpoint/2010/main" val="155310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 calcmode="lin" valueType="num">
                                      <p:cBhvr>
                                        <p:cTn id="23" dur="500" fill="hold"/>
                                        <p:tgtEl>
                                          <p:spTgt spid="10"/>
                                        </p:tgtEl>
                                        <p:attrNameLst>
                                          <p:attrName>style.rotation</p:attrName>
                                        </p:attrNameLst>
                                      </p:cBhvr>
                                      <p:tavLst>
                                        <p:tav tm="0">
                                          <p:val>
                                            <p:fltVal val="360"/>
                                          </p:val>
                                        </p:tav>
                                        <p:tav tm="100000">
                                          <p:val>
                                            <p:fltVal val="0"/>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4"/>
          <p:cNvSpPr txBox="1">
            <a:spLocks noChangeArrowheads="1"/>
          </p:cNvSpPr>
          <p:nvPr/>
        </p:nvSpPr>
        <p:spPr>
          <a:xfrm>
            <a:off x="1981200" y="277814"/>
            <a:ext cx="8229600" cy="1139825"/>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cs typeface="Arial" panose="020B0604020202020204" pitchFamily="34" charset="0"/>
              </a:defRPr>
            </a:lvl2pPr>
            <a:lvl3pPr algn="l" rtl="0" eaLnBrk="0" fontAlgn="base" hangingPunct="0">
              <a:spcBef>
                <a:spcPct val="0"/>
              </a:spcBef>
              <a:spcAft>
                <a:spcPct val="0"/>
              </a:spcAft>
              <a:defRPr sz="4200">
                <a:solidFill>
                  <a:schemeClr val="tx2"/>
                </a:solidFill>
                <a:latin typeface="Garamond" panose="02020404030301010803" pitchFamily="18" charset="0"/>
                <a:cs typeface="Arial" panose="020B0604020202020204" pitchFamily="34" charset="0"/>
              </a:defRPr>
            </a:lvl3pPr>
            <a:lvl4pPr algn="l" rtl="0" eaLnBrk="0" fontAlgn="base" hangingPunct="0">
              <a:spcBef>
                <a:spcPct val="0"/>
              </a:spcBef>
              <a:spcAft>
                <a:spcPct val="0"/>
              </a:spcAft>
              <a:defRPr sz="4200">
                <a:solidFill>
                  <a:schemeClr val="tx2"/>
                </a:solidFill>
                <a:latin typeface="Garamond" panose="02020404030301010803" pitchFamily="18" charset="0"/>
                <a:cs typeface="Arial" panose="020B0604020202020204" pitchFamily="34" charset="0"/>
              </a:defRPr>
            </a:lvl4pPr>
            <a:lvl5pPr algn="l" rtl="0" eaLnBrk="0" fontAlgn="base" hangingPunct="0">
              <a:spcBef>
                <a:spcPct val="0"/>
              </a:spcBef>
              <a:spcAft>
                <a:spcPct val="0"/>
              </a:spcAft>
              <a:defRPr sz="4200">
                <a:solidFill>
                  <a:schemeClr val="tx2"/>
                </a:solidFill>
                <a:latin typeface="Garamond" panose="02020404030301010803" pitchFamily="18" charset="0"/>
                <a:cs typeface="Arial" panose="020B0604020202020204" pitchFamily="34" charset="0"/>
              </a:defRPr>
            </a:lvl5pPr>
            <a:lvl6pPr marL="457200" algn="l" rtl="0"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6pPr>
            <a:lvl7pPr marL="914400" algn="l" rtl="0"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7pPr>
            <a:lvl8pPr marL="1371600" algn="l" rtl="0"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8pPr>
            <a:lvl9pPr marL="1828800" algn="l" rtl="0"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9pPr>
          </a:lstStyle>
          <a:p>
            <a:pPr eaLnBrk="1" hangingPunct="1">
              <a:defRPr/>
            </a:pPr>
            <a:r>
              <a:rPr lang="zh-TW" altLang="en-US" b="1" dirty="0">
                <a:effectLst>
                  <a:outerShdw blurRad="38100" dist="38100" dir="2700000" algn="tl">
                    <a:srgbClr val="C0C0C0"/>
                  </a:outerShdw>
                </a:effectLst>
                <a:latin typeface="華康黑體 Std W7" panose="020B0700000000000000" pitchFamily="34" charset="-120"/>
                <a:ea typeface="華康黑體 Std W7" panose="020B0700000000000000" pitchFamily="34" charset="-120"/>
              </a:rPr>
              <a:t>異教亦有宗派 </a:t>
            </a:r>
            <a:r>
              <a:rPr lang="en-US" altLang="zh-TW" b="1" dirty="0">
                <a:effectLst>
                  <a:outerShdw blurRad="38100" dist="38100" dir="2700000" algn="tl">
                    <a:srgbClr val="C0C0C0"/>
                  </a:outerShdw>
                </a:effectLst>
                <a:latin typeface="華康黑體 Std W7" panose="020B0700000000000000" pitchFamily="34" charset="-120"/>
                <a:ea typeface="華康黑體 Std W7" panose="020B0700000000000000" pitchFamily="34" charset="-120"/>
              </a:rPr>
              <a:t>(</a:t>
            </a:r>
            <a:r>
              <a:rPr lang="zh-TW" altLang="en-US" b="1" dirty="0">
                <a:effectLst>
                  <a:outerShdw blurRad="38100" dist="38100" dir="2700000" algn="tl">
                    <a:srgbClr val="C0C0C0"/>
                  </a:outerShdw>
                </a:effectLst>
                <a:latin typeface="華康黑體 Std W7" panose="020B0700000000000000" pitchFamily="34" charset="-120"/>
                <a:ea typeface="華康黑體 Std W7" panose="020B0700000000000000" pitchFamily="34" charset="-120"/>
              </a:rPr>
              <a:t>派別</a:t>
            </a:r>
            <a:r>
              <a:rPr lang="en-US" altLang="zh-TW" b="1" dirty="0">
                <a:effectLst>
                  <a:outerShdw blurRad="38100" dist="38100" dir="2700000" algn="tl">
                    <a:srgbClr val="C0C0C0"/>
                  </a:outerShdw>
                </a:effectLst>
                <a:latin typeface="華康黑體 Std W7" panose="020B0700000000000000" pitchFamily="34" charset="-120"/>
                <a:ea typeface="華康黑體 Std W7" panose="020B0700000000000000" pitchFamily="34" charset="-120"/>
              </a:rPr>
              <a:t>)</a:t>
            </a:r>
            <a:endParaRPr lang="zh-TW" altLang="en-US" b="1" dirty="0">
              <a:effectLst>
                <a:outerShdw blurRad="38100" dist="38100" dir="2700000" algn="tl">
                  <a:srgbClr val="C0C0C0"/>
                </a:outerShdw>
              </a:effectLst>
              <a:latin typeface="華康黑體 Std W7" panose="020B0700000000000000" pitchFamily="34" charset="-120"/>
              <a:ea typeface="華康黑體 Std W7" panose="020B0700000000000000" pitchFamily="34" charset="-120"/>
            </a:endParaRPr>
          </a:p>
        </p:txBody>
      </p:sp>
      <p:sp>
        <p:nvSpPr>
          <p:cNvPr id="3" name="Rectangle 2"/>
          <p:cNvSpPr/>
          <p:nvPr/>
        </p:nvSpPr>
        <p:spPr>
          <a:xfrm>
            <a:off x="1203434" y="1708200"/>
            <a:ext cx="1367682" cy="553998"/>
          </a:xfrm>
          <a:prstGeom prst="rect">
            <a:avLst/>
          </a:prstGeom>
        </p:spPr>
        <p:txBody>
          <a:bodyPr wrap="none">
            <a:spAutoFit/>
          </a:bodyPr>
          <a:lstStyle/>
          <a:p>
            <a:r>
              <a:rPr lang="zh-TW" altLang="en-US" sz="3000" b="1" dirty="0">
                <a:solidFill>
                  <a:srgbClr val="002060"/>
                </a:solidFill>
                <a:effectLst>
                  <a:outerShdw blurRad="38100" dist="38100" dir="2700000" algn="tl">
                    <a:srgbClr val="C0C0C0"/>
                  </a:outerShdw>
                </a:effectLst>
                <a:latin typeface="華康黑體 Std W7" panose="020B0700000000000000" pitchFamily="34" charset="-120"/>
                <a:ea typeface="華康黑體 Std W7" panose="020B0700000000000000" pitchFamily="34" charset="-120"/>
              </a:rPr>
              <a:t>例子：</a:t>
            </a:r>
            <a:endParaRPr lang="en-US" sz="3000" dirty="0">
              <a:solidFill>
                <a:srgbClr val="002060"/>
              </a:solidFill>
            </a:endParaRPr>
          </a:p>
        </p:txBody>
      </p:sp>
      <p:sp>
        <p:nvSpPr>
          <p:cNvPr id="4" name="Rectangle 3"/>
          <p:cNvSpPr/>
          <p:nvPr/>
        </p:nvSpPr>
        <p:spPr>
          <a:xfrm>
            <a:off x="1203435" y="2398829"/>
            <a:ext cx="7688323" cy="584775"/>
          </a:xfrm>
          <a:prstGeom prst="rect">
            <a:avLst/>
          </a:prstGeom>
        </p:spPr>
        <p:txBody>
          <a:bodyPr wrap="none">
            <a:spAutoFit/>
          </a:bodyPr>
          <a:lstStyle/>
          <a:p>
            <a:r>
              <a:rPr lang="zh-TW" altLang="en-US" sz="3200" dirty="0">
                <a:latin typeface="華康黑體 Std W7" panose="020B0700000000000000" pitchFamily="34" charset="-120"/>
                <a:ea typeface="華康黑體 Std W7" panose="020B0700000000000000" pitchFamily="34" charset="-120"/>
              </a:rPr>
              <a:t>佛教 </a:t>
            </a:r>
            <a:r>
              <a:rPr lang="en-US" altLang="zh-TW" sz="3200" dirty="0">
                <a:solidFill>
                  <a:srgbClr val="002060"/>
                </a:solidFill>
                <a:latin typeface="華康黑體 Std W7" panose="020B0700000000000000" pitchFamily="34" charset="-120"/>
                <a:ea typeface="華康黑體 Std W7" panose="020B0700000000000000" pitchFamily="34" charset="-120"/>
              </a:rPr>
              <a:t>– </a:t>
            </a:r>
            <a:r>
              <a:rPr lang="zh-TW" altLang="en-US" sz="3200" dirty="0">
                <a:solidFill>
                  <a:srgbClr val="002060"/>
                </a:solidFill>
                <a:latin typeface="華康黑體 Std W7" panose="020B0700000000000000" pitchFamily="34" charset="-120"/>
                <a:ea typeface="華康黑體 Std W7" panose="020B0700000000000000" pitchFamily="34" charset="-120"/>
              </a:rPr>
              <a:t>密宗、華嚴宗、淨土宗、真言宗</a:t>
            </a:r>
            <a:r>
              <a:rPr lang="en-US" altLang="zh-TW" sz="3200" dirty="0">
                <a:solidFill>
                  <a:srgbClr val="002060"/>
                </a:solidFill>
                <a:latin typeface="華康黑體 Std W7" panose="020B0700000000000000" pitchFamily="34" charset="-120"/>
                <a:ea typeface="華康黑體 Std W7" panose="020B0700000000000000" pitchFamily="34" charset="-120"/>
              </a:rPr>
              <a:t>...</a:t>
            </a:r>
            <a:endParaRPr lang="en-US" sz="3200" dirty="0">
              <a:solidFill>
                <a:srgbClr val="002060"/>
              </a:solidFill>
              <a:latin typeface="華康黑體 Std W7" panose="020B0700000000000000" pitchFamily="34" charset="-120"/>
              <a:ea typeface="華康黑體 Std W7" panose="020B0700000000000000" pitchFamily="34" charset="-120"/>
            </a:endParaRPr>
          </a:p>
        </p:txBody>
      </p:sp>
      <p:sp>
        <p:nvSpPr>
          <p:cNvPr id="5" name="Rectangle 4"/>
          <p:cNvSpPr/>
          <p:nvPr/>
        </p:nvSpPr>
        <p:spPr>
          <a:xfrm>
            <a:off x="1203435" y="3639796"/>
            <a:ext cx="5466561" cy="1077218"/>
          </a:xfrm>
          <a:prstGeom prst="rect">
            <a:avLst/>
          </a:prstGeom>
        </p:spPr>
        <p:txBody>
          <a:bodyPr wrap="none">
            <a:spAutoFit/>
          </a:bodyPr>
          <a:lstStyle/>
          <a:p>
            <a:r>
              <a:rPr lang="zh-TW" altLang="en-US" sz="3200" dirty="0">
                <a:latin typeface="華康黑體 Std W7" panose="020B0700000000000000" pitchFamily="34" charset="-120"/>
                <a:ea typeface="華康黑體 Std W7" panose="020B0700000000000000" pitchFamily="34" charset="-120"/>
              </a:rPr>
              <a:t>回教 </a:t>
            </a:r>
            <a:r>
              <a:rPr lang="en-US" altLang="zh-TW" sz="3200" dirty="0">
                <a:solidFill>
                  <a:srgbClr val="002060"/>
                </a:solidFill>
                <a:latin typeface="華康黑體 Std W7" panose="020B0700000000000000" pitchFamily="34" charset="-120"/>
                <a:ea typeface="華康黑體 Std W7" panose="020B0700000000000000" pitchFamily="34" charset="-120"/>
              </a:rPr>
              <a:t>– 85% </a:t>
            </a:r>
            <a:r>
              <a:rPr lang="zh-TW" altLang="en-US" sz="3200" dirty="0">
                <a:solidFill>
                  <a:srgbClr val="002060"/>
                </a:solidFill>
                <a:latin typeface="華康黑體 Std W7" panose="020B0700000000000000" pitchFamily="34" charset="-120"/>
                <a:ea typeface="華康黑體 Std W7" panose="020B0700000000000000" pitchFamily="34" charset="-120"/>
              </a:rPr>
              <a:t>遜尼派 </a:t>
            </a:r>
            <a:r>
              <a:rPr lang="en-US" altLang="zh-TW" sz="3200" dirty="0">
                <a:solidFill>
                  <a:srgbClr val="002060"/>
                </a:solidFill>
                <a:latin typeface="華康黑體 Std W7" panose="020B0700000000000000" pitchFamily="34" charset="-120"/>
                <a:ea typeface="華康黑體 Std W7" panose="020B0700000000000000" pitchFamily="34" charset="-120"/>
              </a:rPr>
              <a:t>(Sunni)</a:t>
            </a:r>
            <a:r>
              <a:rPr lang="zh-TW" altLang="en-US" sz="3200" dirty="0">
                <a:solidFill>
                  <a:srgbClr val="002060"/>
                </a:solidFill>
                <a:latin typeface="華康黑體 Std W7" panose="020B0700000000000000" pitchFamily="34" charset="-120"/>
                <a:ea typeface="華康黑體 Std W7" panose="020B0700000000000000" pitchFamily="34" charset="-120"/>
              </a:rPr>
              <a:t>、</a:t>
            </a:r>
            <a:endParaRPr lang="en-US" altLang="zh-TW" sz="3200" dirty="0">
              <a:solidFill>
                <a:srgbClr val="002060"/>
              </a:solidFill>
              <a:latin typeface="華康黑體 Std W7" panose="020B0700000000000000" pitchFamily="34" charset="-120"/>
              <a:ea typeface="華康黑體 Std W7" panose="020B0700000000000000" pitchFamily="34" charset="-120"/>
            </a:endParaRPr>
          </a:p>
          <a:p>
            <a:r>
              <a:rPr lang="en-US" altLang="zh-TW" sz="3200" dirty="0">
                <a:solidFill>
                  <a:srgbClr val="002060"/>
                </a:solidFill>
                <a:latin typeface="華康黑體 Std W7" panose="020B0700000000000000" pitchFamily="34" charset="-120"/>
                <a:ea typeface="華康黑體 Std W7" panose="020B0700000000000000" pitchFamily="34" charset="-120"/>
              </a:rPr>
              <a:t>            15% </a:t>
            </a:r>
            <a:r>
              <a:rPr lang="zh-TW" altLang="en-US" sz="3200" dirty="0">
                <a:solidFill>
                  <a:srgbClr val="002060"/>
                </a:solidFill>
                <a:latin typeface="華康黑體 Std W7" panose="020B0700000000000000" pitchFamily="34" charset="-120"/>
                <a:ea typeface="華康黑體 Std W7" panose="020B0700000000000000" pitchFamily="34" charset="-120"/>
              </a:rPr>
              <a:t>什葉派 </a:t>
            </a:r>
            <a:r>
              <a:rPr lang="en-US" altLang="zh-TW" sz="3200" dirty="0">
                <a:solidFill>
                  <a:srgbClr val="002060"/>
                </a:solidFill>
                <a:ea typeface="華康黑體 Std W7" panose="020B0700000000000000" pitchFamily="34" charset="-120"/>
              </a:rPr>
              <a:t>(Shi’ite)...</a:t>
            </a:r>
            <a:endParaRPr lang="en-US" sz="3200" dirty="0">
              <a:solidFill>
                <a:srgbClr val="002060"/>
              </a:solidFill>
              <a:ea typeface="華康黑體 Std W7" panose="020B0700000000000000" pitchFamily="34" charset="-120"/>
            </a:endParaRPr>
          </a:p>
        </p:txBody>
      </p:sp>
      <p:sp>
        <p:nvSpPr>
          <p:cNvPr id="6" name="Rectangle 5"/>
          <p:cNvSpPr/>
          <p:nvPr/>
        </p:nvSpPr>
        <p:spPr>
          <a:xfrm>
            <a:off x="1203434" y="2983604"/>
            <a:ext cx="7277954" cy="584775"/>
          </a:xfrm>
          <a:prstGeom prst="rect">
            <a:avLst/>
          </a:prstGeom>
        </p:spPr>
        <p:txBody>
          <a:bodyPr wrap="none">
            <a:spAutoFit/>
          </a:bodyPr>
          <a:lstStyle/>
          <a:p>
            <a:r>
              <a:rPr lang="zh-TW" altLang="en-US" sz="3200" dirty="0">
                <a:latin typeface="華康黑體 Std W7" panose="020B0700000000000000" pitchFamily="34" charset="-120"/>
                <a:ea typeface="華康黑體 Std W7" panose="020B0700000000000000" pitchFamily="34" charset="-120"/>
              </a:rPr>
              <a:t>印度教 </a:t>
            </a:r>
            <a:r>
              <a:rPr lang="en-US" altLang="zh-TW" sz="3200" dirty="0">
                <a:solidFill>
                  <a:srgbClr val="002060"/>
                </a:solidFill>
                <a:latin typeface="華康黑體 Std W7" panose="020B0700000000000000" pitchFamily="34" charset="-120"/>
                <a:ea typeface="華康黑體 Std W7" panose="020B0700000000000000" pitchFamily="34" charset="-120"/>
              </a:rPr>
              <a:t>– </a:t>
            </a:r>
            <a:r>
              <a:rPr lang="zh-TW" altLang="en-US" sz="3200" dirty="0">
                <a:solidFill>
                  <a:srgbClr val="002060"/>
                </a:solidFill>
                <a:latin typeface="華康黑體 Std W7" panose="020B0700000000000000" pitchFamily="34" charset="-120"/>
                <a:ea typeface="華康黑體 Std W7" panose="020B0700000000000000" pitchFamily="34" charset="-120"/>
              </a:rPr>
              <a:t>顯婆派、師摩多派、吠陀派</a:t>
            </a:r>
            <a:r>
              <a:rPr lang="en-US" altLang="zh-TW" sz="3200" dirty="0">
                <a:solidFill>
                  <a:srgbClr val="002060"/>
                </a:solidFill>
                <a:latin typeface="華康黑體 Std W7" panose="020B0700000000000000" pitchFamily="34" charset="-120"/>
                <a:ea typeface="華康黑體 Std W7" panose="020B0700000000000000" pitchFamily="34" charset="-120"/>
              </a:rPr>
              <a:t>...</a:t>
            </a:r>
            <a:endParaRPr lang="en-US" sz="3200" dirty="0">
              <a:solidFill>
                <a:srgbClr val="002060"/>
              </a:solidFill>
              <a:latin typeface="華康黑體 Std W7" panose="020B0700000000000000" pitchFamily="34" charset="-120"/>
              <a:ea typeface="華康黑體 Std W7" panose="020B0700000000000000" pitchFamily="34" charset="-120"/>
            </a:endParaRPr>
          </a:p>
        </p:txBody>
      </p:sp>
      <p:sp>
        <p:nvSpPr>
          <p:cNvPr id="7" name="Rectangle 6"/>
          <p:cNvSpPr/>
          <p:nvPr/>
        </p:nvSpPr>
        <p:spPr>
          <a:xfrm>
            <a:off x="1203434" y="4664684"/>
            <a:ext cx="10074165" cy="1077218"/>
          </a:xfrm>
          <a:prstGeom prst="rect">
            <a:avLst/>
          </a:prstGeom>
        </p:spPr>
        <p:txBody>
          <a:bodyPr wrap="square">
            <a:spAutoFit/>
          </a:bodyPr>
          <a:lstStyle/>
          <a:p>
            <a:r>
              <a:rPr lang="zh-TW" altLang="en-US" sz="3200" dirty="0">
                <a:latin typeface="華康黑體 Std W7" panose="020B0700000000000000" pitchFamily="34" charset="-120"/>
                <a:ea typeface="華康黑體 Std W7" panose="020B0700000000000000" pitchFamily="34" charset="-120"/>
              </a:rPr>
              <a:t>猶太教 </a:t>
            </a:r>
            <a:r>
              <a:rPr lang="en-US" altLang="zh-TW" sz="3200" dirty="0">
                <a:solidFill>
                  <a:srgbClr val="002060"/>
                </a:solidFill>
                <a:latin typeface="華康黑體 Std W7" panose="020B0700000000000000" pitchFamily="34" charset="-120"/>
                <a:ea typeface="華康黑體 Std W7" panose="020B0700000000000000" pitchFamily="34" charset="-120"/>
              </a:rPr>
              <a:t>–</a:t>
            </a:r>
            <a:r>
              <a:rPr lang="en-US" altLang="zh-TW" sz="3200" dirty="0">
                <a:solidFill>
                  <a:srgbClr val="C00000"/>
                </a:solidFill>
                <a:latin typeface="華康黑體 Std W7" panose="020B0700000000000000" pitchFamily="34" charset="-120"/>
                <a:ea typeface="華康黑體 Std W7" panose="020B0700000000000000" pitchFamily="34" charset="-120"/>
              </a:rPr>
              <a:t>(</a:t>
            </a:r>
            <a:r>
              <a:rPr lang="zh-TW" altLang="en-US" sz="3200" dirty="0">
                <a:solidFill>
                  <a:srgbClr val="C00000"/>
                </a:solidFill>
                <a:latin typeface="華康黑體 Std W7" panose="020B0700000000000000" pitchFamily="34" charset="-120"/>
                <a:ea typeface="華康黑體 Std W7" panose="020B0700000000000000" pitchFamily="34" charset="-120"/>
              </a:rPr>
              <a:t>法利賽、撒都該、奮銳黨、愛色尼</a:t>
            </a:r>
            <a:r>
              <a:rPr lang="en-US" altLang="zh-TW" sz="3200" dirty="0">
                <a:solidFill>
                  <a:srgbClr val="C00000"/>
                </a:solidFill>
                <a:latin typeface="華康黑體 Std W7" panose="020B0700000000000000" pitchFamily="34" charset="-120"/>
                <a:ea typeface="華康黑體 Std W7" panose="020B0700000000000000" pitchFamily="34" charset="-120"/>
              </a:rPr>
              <a:t>)</a:t>
            </a:r>
          </a:p>
          <a:p>
            <a:r>
              <a:rPr lang="en-US" altLang="zh-TW" sz="3200" dirty="0">
                <a:solidFill>
                  <a:srgbClr val="C00000"/>
                </a:solidFill>
                <a:latin typeface="華康黑體 Std W7" panose="020B0700000000000000" pitchFamily="34" charset="-120"/>
                <a:ea typeface="華康黑體 Std W7" panose="020B0700000000000000" pitchFamily="34" charset="-120"/>
              </a:rPr>
              <a:t>               </a:t>
            </a:r>
            <a:r>
              <a:rPr lang="en-US" altLang="zh-TW" sz="3200" dirty="0">
                <a:solidFill>
                  <a:srgbClr val="002060"/>
                </a:solidFill>
                <a:latin typeface="華康黑體 Std W7" panose="020B0700000000000000" pitchFamily="34" charset="-120"/>
                <a:ea typeface="華康黑體 Std W7" panose="020B0700000000000000" pitchFamily="34" charset="-120"/>
              </a:rPr>
              <a:t>Orthodox, Conservative, Reform, Hasidic</a:t>
            </a:r>
          </a:p>
        </p:txBody>
      </p:sp>
    </p:spTree>
    <p:extLst>
      <p:ext uri="{BB962C8B-B14F-4D97-AF65-F5344CB8AC3E}">
        <p14:creationId xmlns:p14="http://schemas.microsoft.com/office/powerpoint/2010/main" val="273431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E4111A-0E98-7F1D-852C-E033105F2ECB}"/>
              </a:ext>
            </a:extLst>
          </p:cNvPr>
          <p:cNvSpPr txBox="1"/>
          <p:nvPr/>
        </p:nvSpPr>
        <p:spPr>
          <a:xfrm>
            <a:off x="425669" y="179249"/>
            <a:ext cx="11503572" cy="6678751"/>
          </a:xfrm>
          <a:prstGeom prst="rect">
            <a:avLst/>
          </a:prstGeom>
          <a:noFill/>
        </p:spPr>
        <p:txBody>
          <a:bodyPr wrap="square">
            <a:spAutoFit/>
          </a:bodyPr>
          <a:lstStyle/>
          <a:p>
            <a:r>
              <a:rPr lang="zh-TW" altLang="en-US" sz="2400" dirty="0"/>
              <a:t>艾賽尼派，又譯愛色尼派或艾辛主義，猶太教派，活躍在公元前</a:t>
            </a:r>
            <a:r>
              <a:rPr lang="en-US" altLang="zh-TW" sz="2400" dirty="0"/>
              <a:t>2</a:t>
            </a:r>
            <a:r>
              <a:rPr lang="zh-TW" altLang="en-US" sz="2400" dirty="0"/>
              <a:t>世紀到公元</a:t>
            </a:r>
            <a:r>
              <a:rPr lang="en-US" altLang="zh-TW" sz="2400" dirty="0"/>
              <a:t>1</a:t>
            </a:r>
            <a:r>
              <a:rPr lang="zh-TW" altLang="en-US" sz="2400" dirty="0"/>
              <a:t>世紀的第二聖殿時期，有學者稱其可能源自撒都該祭司。較之法利賽和撒都該來說人數較少，艾賽尼人分布在各大城市，過著集體生活，推崇禁欲主義</a:t>
            </a:r>
            <a:r>
              <a:rPr lang="en-US" altLang="zh-TW" sz="2400" dirty="0"/>
              <a:t>(</a:t>
            </a:r>
            <a:r>
              <a:rPr lang="zh-TW" altLang="en-US" sz="2400" dirty="0"/>
              <a:t>有的甚至單身</a:t>
            </a:r>
            <a:r>
              <a:rPr lang="en-US" altLang="zh-TW" sz="2400" dirty="0"/>
              <a:t>)</a:t>
            </a:r>
            <a:r>
              <a:rPr lang="zh-TW" altLang="en-US" sz="2400" dirty="0"/>
              <a:t>、安貧樂道、每日清潔。在當時，很多相關教派共享相似的神秘主義、末世來世、彌賽亞觀、和禁慾苦修。這些派系被學者們稱之為「艾賽尼」。</a:t>
            </a:r>
          </a:p>
          <a:p>
            <a:r>
              <a:rPr lang="zh-TW" altLang="en-US" sz="1100" dirty="0"/>
              <a:t>   </a:t>
            </a:r>
          </a:p>
          <a:p>
            <a:r>
              <a:rPr lang="zh-TW" altLang="en-US" sz="2400" dirty="0"/>
              <a:t>死海古卷的發現，使艾賽尼備受矚目。雖然沒有證據顯示艾賽尼人編訂了它們，古卷被認為是藏在艾賽尼圖書館。</a:t>
            </a:r>
            <a:endParaRPr lang="en-US" altLang="zh-TW" sz="2400" dirty="0"/>
          </a:p>
          <a:p>
            <a:r>
              <a:rPr lang="en-US" altLang="zh-TW" sz="1100" dirty="0"/>
              <a:t>   </a:t>
            </a:r>
          </a:p>
          <a:p>
            <a:r>
              <a:rPr lang="zh-TW" altLang="en-US" sz="2400" dirty="0"/>
              <a:t>對艾賽尼最早的引述來自古羅馬作家老普林尼的</a:t>
            </a:r>
            <a:r>
              <a:rPr lang="en-US" altLang="zh-TW" sz="2400" dirty="0"/>
              <a:t>《</a:t>
            </a:r>
            <a:r>
              <a:rPr lang="zh-TW" altLang="en-US" sz="2400" dirty="0"/>
              <a:t>自然歷史</a:t>
            </a:r>
            <a:r>
              <a:rPr lang="en-US" altLang="zh-TW" sz="2400" dirty="0"/>
              <a:t>》</a:t>
            </a:r>
            <a:r>
              <a:rPr lang="zh-TW" altLang="en-US" sz="2400" dirty="0"/>
              <a:t>。記敘了艾賽尼人禁止娶嫁，不擁有財產，有多輩族人。</a:t>
            </a:r>
          </a:p>
          <a:p>
            <a:r>
              <a:rPr lang="zh-TW" altLang="en-US" sz="1100" dirty="0"/>
              <a:t>  </a:t>
            </a:r>
          </a:p>
          <a:p>
            <a:r>
              <a:rPr lang="zh-TW" altLang="en-US" sz="2400" dirty="0"/>
              <a:t>之後，約瑟夫斯在</a:t>
            </a:r>
            <a:r>
              <a:rPr lang="en-US" altLang="zh-TW" sz="2400" dirty="0"/>
              <a:t>《</a:t>
            </a:r>
            <a:r>
              <a:rPr lang="zh-TW" altLang="en-US" sz="2400" dirty="0"/>
              <a:t>猶太戰史</a:t>
            </a:r>
            <a:r>
              <a:rPr lang="en-US" altLang="zh-TW" sz="2400" dirty="0"/>
              <a:t>》</a:t>
            </a:r>
            <a:r>
              <a:rPr lang="zh-HK" altLang="en-US" sz="2400" dirty="0"/>
              <a:t>給</a:t>
            </a:r>
            <a:r>
              <a:rPr lang="zh-TW" altLang="en-US" sz="2400" dirty="0"/>
              <a:t>艾賽尼給了詳盡的描述，在</a:t>
            </a:r>
            <a:r>
              <a:rPr lang="en-US" altLang="zh-TW" sz="2400" dirty="0"/>
              <a:t>《</a:t>
            </a:r>
            <a:r>
              <a:rPr lang="zh-TW" altLang="en-US" sz="2400" dirty="0"/>
              <a:t>猶太古史</a:t>
            </a:r>
            <a:r>
              <a:rPr lang="en-US" altLang="zh-TW" sz="2400" dirty="0"/>
              <a:t>》</a:t>
            </a:r>
            <a:r>
              <a:rPr lang="zh-TW" altLang="en-US" sz="2400" dirty="0"/>
              <a:t>和</a:t>
            </a:r>
            <a:r>
              <a:rPr lang="en-US" altLang="zh-TW" sz="2400" dirty="0"/>
              <a:t>《</a:t>
            </a:r>
            <a:r>
              <a:rPr lang="zh-TW" altLang="en-US" sz="2400" dirty="0"/>
              <a:t>約瑟夫斯生平</a:t>
            </a:r>
            <a:r>
              <a:rPr lang="en-US" altLang="zh-TW" sz="2400" dirty="0"/>
              <a:t>》</a:t>
            </a:r>
            <a:r>
              <a:rPr lang="zh-TW" altLang="en-US" sz="2400" dirty="0"/>
              <a:t>中也略略提及。他將 </a:t>
            </a:r>
            <a:r>
              <a:rPr lang="en-US" altLang="zh-TW" sz="2400" dirty="0" err="1"/>
              <a:t>Essenoi</a:t>
            </a:r>
            <a:r>
              <a:rPr lang="en-US" altLang="zh-TW" sz="2400" dirty="0"/>
              <a:t> </a:t>
            </a:r>
            <a:r>
              <a:rPr lang="zh-TW" altLang="en-US" sz="2400" dirty="0"/>
              <a:t>列為猶太三大派系之一，與撒都該人和法利賽人並列。他記錄了一些有關虔誠、獨身、公有制、集體主義和堅守主日。他進而寫道艾賽尼在儀式上每天早上浸水、進食前禱告、致力於慈善、壓抑憤怒、研習古卷、保守秘密、銘記天使等。</a:t>
            </a:r>
          </a:p>
          <a:p>
            <a:r>
              <a:rPr lang="zh-TW" altLang="en-US" sz="1100" dirty="0"/>
              <a:t>   </a:t>
            </a:r>
          </a:p>
          <a:p>
            <a:r>
              <a:rPr lang="zh-TW" altLang="en-US" sz="2400" dirty="0"/>
              <a:t>老普林尼也是名地理學家，他將艾賽尼人定位在死海西北岸，這也是死海古卷被發現的地方。</a:t>
            </a:r>
            <a:endParaRPr lang="en-US" sz="2400" dirty="0"/>
          </a:p>
        </p:txBody>
      </p:sp>
    </p:spTree>
    <p:extLst>
      <p:ext uri="{BB962C8B-B14F-4D97-AF65-F5344CB8AC3E}">
        <p14:creationId xmlns:p14="http://schemas.microsoft.com/office/powerpoint/2010/main" val="3057564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4"/>
          <p:cNvSpPr txBox="1">
            <a:spLocks noChangeArrowheads="1"/>
          </p:cNvSpPr>
          <p:nvPr/>
        </p:nvSpPr>
        <p:spPr>
          <a:xfrm>
            <a:off x="1981200" y="277814"/>
            <a:ext cx="8498114" cy="1139825"/>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cs typeface="Arial" panose="020B0604020202020204" pitchFamily="34" charset="0"/>
              </a:defRPr>
            </a:lvl2pPr>
            <a:lvl3pPr algn="l" rtl="0" eaLnBrk="0" fontAlgn="base" hangingPunct="0">
              <a:spcBef>
                <a:spcPct val="0"/>
              </a:spcBef>
              <a:spcAft>
                <a:spcPct val="0"/>
              </a:spcAft>
              <a:defRPr sz="4200">
                <a:solidFill>
                  <a:schemeClr val="tx2"/>
                </a:solidFill>
                <a:latin typeface="Garamond" panose="02020404030301010803" pitchFamily="18" charset="0"/>
                <a:cs typeface="Arial" panose="020B0604020202020204" pitchFamily="34" charset="0"/>
              </a:defRPr>
            </a:lvl3pPr>
            <a:lvl4pPr algn="l" rtl="0" eaLnBrk="0" fontAlgn="base" hangingPunct="0">
              <a:spcBef>
                <a:spcPct val="0"/>
              </a:spcBef>
              <a:spcAft>
                <a:spcPct val="0"/>
              </a:spcAft>
              <a:defRPr sz="4200">
                <a:solidFill>
                  <a:schemeClr val="tx2"/>
                </a:solidFill>
                <a:latin typeface="Garamond" panose="02020404030301010803" pitchFamily="18" charset="0"/>
                <a:cs typeface="Arial" panose="020B0604020202020204" pitchFamily="34" charset="0"/>
              </a:defRPr>
            </a:lvl4pPr>
            <a:lvl5pPr algn="l" rtl="0" eaLnBrk="0" fontAlgn="base" hangingPunct="0">
              <a:spcBef>
                <a:spcPct val="0"/>
              </a:spcBef>
              <a:spcAft>
                <a:spcPct val="0"/>
              </a:spcAft>
              <a:defRPr sz="4200">
                <a:solidFill>
                  <a:schemeClr val="tx2"/>
                </a:solidFill>
                <a:latin typeface="Garamond" panose="02020404030301010803" pitchFamily="18" charset="0"/>
                <a:cs typeface="Arial" panose="020B0604020202020204" pitchFamily="34" charset="0"/>
              </a:defRPr>
            </a:lvl5pPr>
            <a:lvl6pPr marL="457200" algn="l" rtl="0"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6pPr>
            <a:lvl7pPr marL="914400" algn="l" rtl="0"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7pPr>
            <a:lvl8pPr marL="1371600" algn="l" rtl="0"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8pPr>
            <a:lvl9pPr marL="1828800" algn="l" rtl="0"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9pPr>
          </a:lstStyle>
          <a:p>
            <a:pPr eaLnBrk="1" hangingPunct="1">
              <a:defRPr/>
            </a:pPr>
            <a:r>
              <a:rPr lang="zh-TW" altLang="en-US" b="1" dirty="0">
                <a:effectLst>
                  <a:outerShdw blurRad="38100" dist="38100" dir="2700000" algn="tl">
                    <a:srgbClr val="C0C0C0"/>
                  </a:outerShdw>
                </a:effectLst>
                <a:latin typeface="華康黑體 Std W7" panose="020B0700000000000000" pitchFamily="34" charset="-120"/>
                <a:ea typeface="華康黑體 Std W7" panose="020B0700000000000000" pitchFamily="34" charset="-120"/>
              </a:rPr>
              <a:t>邪教 </a:t>
            </a:r>
            <a:r>
              <a:rPr lang="en-US" altLang="zh-TW" b="1" dirty="0">
                <a:effectLst>
                  <a:outerShdw blurRad="38100" dist="38100" dir="2700000" algn="tl">
                    <a:srgbClr val="C0C0C0"/>
                  </a:outerShdw>
                </a:effectLst>
                <a:latin typeface="華康黑體 Std W7" panose="020B0700000000000000" pitchFamily="34" charset="-120"/>
                <a:ea typeface="華康黑體 Std W7" panose="020B0700000000000000" pitchFamily="34" charset="-120"/>
              </a:rPr>
              <a:t>– </a:t>
            </a:r>
            <a:r>
              <a:rPr lang="zh-TW" altLang="en-US" sz="3400" b="1" dirty="0">
                <a:solidFill>
                  <a:srgbClr val="C00000"/>
                </a:solidFill>
                <a:effectLst>
                  <a:outerShdw blurRad="38100" dist="38100" dir="2700000" algn="tl">
                    <a:srgbClr val="C0C0C0"/>
                  </a:outerShdw>
                </a:effectLst>
                <a:latin typeface="華康黑體 Std W7" panose="020B0700000000000000" pitchFamily="34" charset="-120"/>
                <a:ea typeface="華康黑體 Std W7" panose="020B0700000000000000" pitchFamily="34" charset="-120"/>
              </a:rPr>
              <a:t>導人於邪，脫離人生正軌的乖謬</a:t>
            </a:r>
            <a:endParaRPr lang="en-US" altLang="zh-TW" sz="3400" b="1" dirty="0">
              <a:solidFill>
                <a:srgbClr val="C00000"/>
              </a:solidFill>
              <a:effectLst>
                <a:outerShdw blurRad="38100" dist="38100" dir="2700000" algn="tl">
                  <a:srgbClr val="C0C0C0"/>
                </a:outerShdw>
              </a:effectLst>
              <a:latin typeface="華康黑體 Std W7" panose="020B0700000000000000" pitchFamily="34" charset="-120"/>
              <a:ea typeface="華康黑體 Std W7" panose="020B0700000000000000" pitchFamily="34" charset="-120"/>
            </a:endParaRPr>
          </a:p>
          <a:p>
            <a:pPr eaLnBrk="1" hangingPunct="1">
              <a:defRPr/>
            </a:pPr>
            <a:r>
              <a:rPr lang="zh-TW" altLang="en-US" sz="3400" b="1" dirty="0">
                <a:solidFill>
                  <a:srgbClr val="C00000"/>
                </a:solidFill>
                <a:effectLst>
                  <a:outerShdw blurRad="38100" dist="38100" dir="2700000" algn="tl">
                    <a:srgbClr val="C0C0C0"/>
                  </a:outerShdw>
                </a:effectLst>
                <a:latin typeface="華康黑體 Std W7" panose="020B0700000000000000" pitchFamily="34" charset="-120"/>
                <a:ea typeface="華康黑體 Std W7" panose="020B0700000000000000" pitchFamily="34" charset="-120"/>
              </a:rPr>
              <a:t>               組織，高舉暴力，或崇向性愛，</a:t>
            </a:r>
            <a:endParaRPr lang="en-US" altLang="zh-TW" sz="3400" b="1" dirty="0">
              <a:solidFill>
                <a:srgbClr val="C00000"/>
              </a:solidFill>
              <a:effectLst>
                <a:outerShdw blurRad="38100" dist="38100" dir="2700000" algn="tl">
                  <a:srgbClr val="C0C0C0"/>
                </a:outerShdw>
              </a:effectLst>
              <a:latin typeface="華康黑體 Std W7" panose="020B0700000000000000" pitchFamily="34" charset="-120"/>
              <a:ea typeface="華康黑體 Std W7" panose="020B0700000000000000" pitchFamily="34" charset="-120"/>
            </a:endParaRPr>
          </a:p>
          <a:p>
            <a:pPr eaLnBrk="1" hangingPunct="1">
              <a:defRPr/>
            </a:pPr>
            <a:r>
              <a:rPr lang="en-US" altLang="zh-TW" sz="3400" b="1" dirty="0">
                <a:solidFill>
                  <a:srgbClr val="C00000"/>
                </a:solidFill>
                <a:effectLst>
                  <a:outerShdw blurRad="38100" dist="38100" dir="2700000" algn="tl">
                    <a:srgbClr val="C0C0C0"/>
                  </a:outerShdw>
                </a:effectLst>
                <a:latin typeface="華康黑體 Std W7" panose="020B0700000000000000" pitchFamily="34" charset="-120"/>
                <a:ea typeface="華康黑體 Std W7" panose="020B0700000000000000" pitchFamily="34" charset="-120"/>
              </a:rPr>
              <a:t>               </a:t>
            </a:r>
            <a:r>
              <a:rPr lang="zh-TW" altLang="en-US" sz="3400" b="1" dirty="0">
                <a:solidFill>
                  <a:srgbClr val="C00000"/>
                </a:solidFill>
                <a:effectLst>
                  <a:outerShdw blurRad="38100" dist="38100" dir="2700000" algn="tl">
                    <a:srgbClr val="C0C0C0"/>
                  </a:outerShdw>
                </a:effectLst>
                <a:latin typeface="華康黑體 Std W7" panose="020B0700000000000000" pitchFamily="34" charset="-120"/>
                <a:ea typeface="華康黑體 Std W7" panose="020B0700000000000000" pitchFamily="34" charset="-120"/>
              </a:rPr>
              <a:t>摧毀家庭，破壞社會</a:t>
            </a:r>
            <a:r>
              <a:rPr lang="en-US" altLang="zh-TW" sz="3400" b="1" dirty="0">
                <a:solidFill>
                  <a:srgbClr val="C00000"/>
                </a:solidFill>
                <a:effectLst>
                  <a:outerShdw blurRad="38100" dist="38100" dir="2700000" algn="tl">
                    <a:srgbClr val="C0C0C0"/>
                  </a:outerShdw>
                </a:effectLst>
                <a:latin typeface="華康黑體 Std W7" panose="020B0700000000000000" pitchFamily="34" charset="-120"/>
                <a:ea typeface="華康黑體 Std W7" panose="020B0700000000000000" pitchFamily="34" charset="-120"/>
              </a:rPr>
              <a:t>...</a:t>
            </a:r>
            <a:endParaRPr lang="zh-TW" altLang="en-US" sz="3400" b="1" dirty="0">
              <a:solidFill>
                <a:srgbClr val="C00000"/>
              </a:solidFill>
              <a:effectLst>
                <a:outerShdw blurRad="38100" dist="38100" dir="2700000" algn="tl">
                  <a:srgbClr val="C0C0C0"/>
                </a:outerShdw>
              </a:effectLst>
              <a:latin typeface="華康黑體 Std W7" panose="020B0700000000000000" pitchFamily="34" charset="-120"/>
              <a:ea typeface="華康黑體 Std W7" panose="020B0700000000000000" pitchFamily="34" charset="-120"/>
            </a:endParaRPr>
          </a:p>
        </p:txBody>
      </p:sp>
      <p:sp>
        <p:nvSpPr>
          <p:cNvPr id="3" name="Rectangle 2"/>
          <p:cNvSpPr/>
          <p:nvPr/>
        </p:nvSpPr>
        <p:spPr>
          <a:xfrm>
            <a:off x="1981200" y="2229210"/>
            <a:ext cx="1367682" cy="553998"/>
          </a:xfrm>
          <a:prstGeom prst="rect">
            <a:avLst/>
          </a:prstGeom>
        </p:spPr>
        <p:txBody>
          <a:bodyPr wrap="none">
            <a:spAutoFit/>
          </a:bodyPr>
          <a:lstStyle/>
          <a:p>
            <a:r>
              <a:rPr lang="zh-TW" altLang="en-US" sz="3000" b="1" dirty="0">
                <a:solidFill>
                  <a:srgbClr val="002060"/>
                </a:solidFill>
                <a:effectLst>
                  <a:outerShdw blurRad="38100" dist="38100" dir="2700000" algn="tl">
                    <a:srgbClr val="C0C0C0"/>
                  </a:outerShdw>
                </a:effectLst>
                <a:latin typeface="華康黑體 Std W7" panose="020B0700000000000000" pitchFamily="34" charset="-120"/>
                <a:ea typeface="華康黑體 Std W7" panose="020B0700000000000000" pitchFamily="34" charset="-120"/>
              </a:rPr>
              <a:t>例子：</a:t>
            </a:r>
            <a:endParaRPr lang="en-US" sz="3000" dirty="0">
              <a:solidFill>
                <a:srgbClr val="002060"/>
              </a:solidFill>
            </a:endParaRPr>
          </a:p>
        </p:txBody>
      </p:sp>
      <p:sp>
        <p:nvSpPr>
          <p:cNvPr id="5" name="TextBox 4"/>
          <p:cNvSpPr txBox="1"/>
          <p:nvPr/>
        </p:nvSpPr>
        <p:spPr>
          <a:xfrm>
            <a:off x="1991710" y="946262"/>
            <a:ext cx="1226618" cy="584775"/>
          </a:xfrm>
          <a:prstGeom prst="rect">
            <a:avLst/>
          </a:prstGeom>
          <a:noFill/>
        </p:spPr>
        <p:txBody>
          <a:bodyPr wrap="none" rtlCol="0">
            <a:spAutoFit/>
          </a:bodyPr>
          <a:lstStyle/>
          <a:p>
            <a:r>
              <a:rPr lang="en-US" altLang="zh-TW" sz="3200" dirty="0">
                <a:latin typeface="華康黑體 Std W7" panose="020B0700000000000000" pitchFamily="34" charset="-120"/>
                <a:ea typeface="華康黑體 Std W7" panose="020B0700000000000000" pitchFamily="34" charset="-120"/>
              </a:rPr>
              <a:t>(Cult)</a:t>
            </a:r>
            <a:endParaRPr lang="en-US" sz="3200" dirty="0">
              <a:latin typeface="華康黑體 Std W7" panose="020B0700000000000000" pitchFamily="34" charset="-120"/>
              <a:ea typeface="華康黑體 Std W7" panose="020B0700000000000000" pitchFamily="34" charset="-120"/>
            </a:endParaRPr>
          </a:p>
        </p:txBody>
      </p:sp>
      <p:pic>
        <p:nvPicPr>
          <p:cNvPr id="9" name="Picture 8" descr="Image result for 奥姆真理教"/>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882" y="2316807"/>
            <a:ext cx="2148114" cy="319639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676023" y="5744427"/>
            <a:ext cx="2877711" cy="553998"/>
          </a:xfrm>
          <a:prstGeom prst="rect">
            <a:avLst/>
          </a:prstGeom>
          <a:noFill/>
        </p:spPr>
        <p:txBody>
          <a:bodyPr wrap="none" rtlCol="0">
            <a:spAutoFit/>
          </a:bodyPr>
          <a:lstStyle/>
          <a:p>
            <a:r>
              <a:rPr lang="zh-TW" altLang="en-US" sz="3000" dirty="0">
                <a:effectLst>
                  <a:outerShdw blurRad="38100" dist="38100" dir="2700000" algn="tl">
                    <a:srgbClr val="000000">
                      <a:alpha val="43137"/>
                    </a:srgbClr>
                  </a:outerShdw>
                </a:effectLst>
                <a:latin typeface="華康黑體 Std W7" panose="020B0700000000000000" pitchFamily="34" charset="-120"/>
                <a:ea typeface="華康黑體 Std W7" panose="020B0700000000000000" pitchFamily="34" charset="-120"/>
              </a:rPr>
              <a:t>日本奧姆真理教</a:t>
            </a:r>
            <a:endParaRPr lang="en-US" sz="3000" dirty="0">
              <a:effectLst>
                <a:outerShdw blurRad="38100" dist="38100" dir="2700000" algn="tl">
                  <a:srgbClr val="000000">
                    <a:alpha val="43137"/>
                  </a:srgbClr>
                </a:outerShdw>
              </a:effectLst>
              <a:latin typeface="華康黑體 Std W7" panose="020B0700000000000000" pitchFamily="34" charset="-120"/>
              <a:ea typeface="華康黑體 Std W7" panose="020B0700000000000000" pitchFamily="34" charset="-120"/>
            </a:endParaRPr>
          </a:p>
        </p:txBody>
      </p:sp>
      <p:pic>
        <p:nvPicPr>
          <p:cNvPr id="11" name="Picture 10" descr="Image result for 奥姆真理教"/>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2945" y="2688451"/>
            <a:ext cx="2472585" cy="360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06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2" descr="Image result for satanism"/>
          <p:cNvPicPr>
            <a:picLocks noChangeAspect="1" noChangeArrowheads="1"/>
          </p:cNvPicPr>
          <p:nvPr/>
        </p:nvPicPr>
        <p:blipFill rotWithShape="1">
          <a:blip r:embed="rId3">
            <a:extLst>
              <a:ext uri="{28A0092B-C50C-407E-A947-70E740481C1C}">
                <a14:useLocalDpi xmlns:a14="http://schemas.microsoft.com/office/drawing/2010/main" val="0"/>
              </a:ext>
            </a:extLst>
          </a:blip>
          <a:srcRect l="24829" r="24219"/>
          <a:stretch/>
        </p:blipFill>
        <p:spPr bwMode="auto">
          <a:xfrm>
            <a:off x="1857094" y="3431322"/>
            <a:ext cx="2743199" cy="336490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59278" y="5883093"/>
            <a:ext cx="1338828" cy="553998"/>
          </a:xfrm>
          <a:prstGeom prst="rect">
            <a:avLst/>
          </a:prstGeom>
          <a:noFill/>
        </p:spPr>
        <p:txBody>
          <a:bodyPr wrap="none" rtlCol="0">
            <a:spAutoFit/>
          </a:bodyPr>
          <a:lstStyle/>
          <a:p>
            <a:r>
              <a:rPr lang="zh-TW" altLang="en-US" sz="3000" dirty="0">
                <a:solidFill>
                  <a:schemeClr val="bg1"/>
                </a:solidFill>
                <a:effectLst>
                  <a:outerShdw blurRad="38100" dist="38100" dir="2700000" algn="tl">
                    <a:srgbClr val="000000">
                      <a:alpha val="43137"/>
                    </a:srgbClr>
                  </a:outerShdw>
                </a:effectLst>
                <a:latin typeface="華康黑體 Std W7" panose="020B0700000000000000" pitchFamily="34" charset="-120"/>
                <a:ea typeface="華康黑體 Std W7" panose="020B0700000000000000" pitchFamily="34" charset="-120"/>
              </a:rPr>
              <a:t>撒旦教</a:t>
            </a:r>
            <a:endParaRPr lang="en-US" sz="3000" dirty="0">
              <a:solidFill>
                <a:schemeClr val="bg1"/>
              </a:solidFill>
              <a:effectLst>
                <a:outerShdw blurRad="38100" dist="38100" dir="2700000" algn="tl">
                  <a:srgbClr val="000000">
                    <a:alpha val="43137"/>
                  </a:srgbClr>
                </a:outerShdw>
              </a:effectLst>
              <a:latin typeface="華康黑體 Std W7" panose="020B0700000000000000" pitchFamily="34" charset="-120"/>
              <a:ea typeface="華康黑體 Std W7" panose="020B0700000000000000" pitchFamily="34" charset="-120"/>
            </a:endParaRPr>
          </a:p>
        </p:txBody>
      </p:sp>
      <p:pic>
        <p:nvPicPr>
          <p:cNvPr id="4" name="Picture 4" descr="Image result for the order of the solar tem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9958" y="423990"/>
            <a:ext cx="2449286" cy="38940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345428" y="423990"/>
            <a:ext cx="5852884" cy="615553"/>
          </a:xfrm>
          <a:prstGeom prst="rect">
            <a:avLst/>
          </a:prstGeom>
          <a:noFill/>
        </p:spPr>
        <p:txBody>
          <a:bodyPr wrap="none" rtlCol="0">
            <a:spAutoFit/>
          </a:bodyPr>
          <a:lstStyle/>
          <a:p>
            <a:r>
              <a:rPr lang="zh-TW" altLang="en-US" sz="3400" dirty="0">
                <a:solidFill>
                  <a:srgbClr val="C00000"/>
                </a:solidFill>
                <a:latin typeface="華康黑體 Std W7" panose="020B0700000000000000" pitchFamily="34" charset="-120"/>
                <a:ea typeface="華康黑體 Std W7" panose="020B0700000000000000" pitchFamily="34" charset="-120"/>
              </a:rPr>
              <a:t>牽涉邪惡之靈界的接觸及拜祭</a:t>
            </a:r>
            <a:endParaRPr lang="en-US" sz="3400" dirty="0">
              <a:solidFill>
                <a:srgbClr val="C00000"/>
              </a:solidFill>
              <a:latin typeface="華康黑體 Std W7" panose="020B0700000000000000" pitchFamily="34" charset="-120"/>
              <a:ea typeface="華康黑體 Std W7" panose="020B0700000000000000" pitchFamily="34" charset="-120"/>
            </a:endParaRPr>
          </a:p>
        </p:txBody>
      </p:sp>
      <p:pic>
        <p:nvPicPr>
          <p:cNvPr id="2050" name="Picture 2" descr="Image result for satanis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895" y="1168085"/>
            <a:ext cx="4723799" cy="23123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he order of the solar temp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9693" y="3800257"/>
            <a:ext cx="3702821" cy="20828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711104" y="6160092"/>
            <a:ext cx="2877711" cy="553998"/>
          </a:xfrm>
          <a:prstGeom prst="rect">
            <a:avLst/>
          </a:prstGeom>
          <a:noFill/>
        </p:spPr>
        <p:txBody>
          <a:bodyPr wrap="none" rtlCol="0">
            <a:spAutoFit/>
          </a:bodyPr>
          <a:lstStyle/>
          <a:p>
            <a:r>
              <a:rPr lang="zh-TW" altLang="en-US" sz="3000" dirty="0">
                <a:effectLst>
                  <a:outerShdw blurRad="38100" dist="38100" dir="2700000" algn="tl">
                    <a:srgbClr val="000000">
                      <a:alpha val="43137"/>
                    </a:srgbClr>
                  </a:outerShdw>
                </a:effectLst>
                <a:latin typeface="華康黑體 Std W7" panose="020B0700000000000000" pitchFamily="34" charset="-120"/>
                <a:ea typeface="華康黑體 Std W7" panose="020B0700000000000000" pitchFamily="34" charset="-120"/>
              </a:rPr>
              <a:t>法國太陽神殿教</a:t>
            </a:r>
            <a:endParaRPr lang="en-US" sz="3000" dirty="0">
              <a:effectLst>
                <a:outerShdw blurRad="38100" dist="38100" dir="2700000" algn="tl">
                  <a:srgbClr val="000000">
                    <a:alpha val="43137"/>
                  </a:srgbClr>
                </a:outerShdw>
              </a:effectLst>
              <a:latin typeface="華康黑體 Std W7" panose="020B0700000000000000" pitchFamily="34" charset="-120"/>
              <a:ea typeface="華康黑體 Std W7" panose="020B0700000000000000" pitchFamily="34" charset="-120"/>
            </a:endParaRPr>
          </a:p>
        </p:txBody>
      </p:sp>
    </p:spTree>
    <p:extLst>
      <p:ext uri="{BB962C8B-B14F-4D97-AF65-F5344CB8AC3E}">
        <p14:creationId xmlns:p14="http://schemas.microsoft.com/office/powerpoint/2010/main" val="424568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500"/>
                                        <p:tgtEl>
                                          <p:spTgt spid="205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2345428" y="423990"/>
            <a:ext cx="8032968" cy="615553"/>
          </a:xfrm>
          <a:prstGeom prst="rect">
            <a:avLst/>
          </a:prstGeom>
          <a:noFill/>
        </p:spPr>
        <p:txBody>
          <a:bodyPr wrap="none" rtlCol="0">
            <a:spAutoFit/>
          </a:bodyPr>
          <a:lstStyle/>
          <a:p>
            <a:r>
              <a:rPr lang="zh-TW" altLang="en-US" sz="3400" dirty="0">
                <a:solidFill>
                  <a:srgbClr val="C00000"/>
                </a:solidFill>
                <a:latin typeface="華康黑體 Std W7" panose="020B0700000000000000" pitchFamily="34" charset="-120"/>
                <a:ea typeface="華康黑體 Std W7" panose="020B0700000000000000" pitchFamily="34" charset="-120"/>
              </a:rPr>
              <a:t>冒基督教名義卻傳授離經叛道的極端派別</a:t>
            </a:r>
            <a:endParaRPr lang="en-US" sz="3400" dirty="0">
              <a:solidFill>
                <a:srgbClr val="C00000"/>
              </a:solidFill>
              <a:latin typeface="華康黑體 Std W7" panose="020B0700000000000000" pitchFamily="34" charset="-120"/>
              <a:ea typeface="華康黑體 Std W7" panose="020B0700000000000000" pitchFamily="34" charset="-120"/>
            </a:endParaRPr>
          </a:p>
        </p:txBody>
      </p:sp>
      <p:pic>
        <p:nvPicPr>
          <p:cNvPr id="1026" name="Picture 2" descr="Image result for 韓國攝理教"/>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0659" y="1117602"/>
            <a:ext cx="8697449" cy="45159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721600" y="5633587"/>
            <a:ext cx="1492716" cy="615553"/>
          </a:xfrm>
          <a:prstGeom prst="rect">
            <a:avLst/>
          </a:prstGeom>
          <a:noFill/>
        </p:spPr>
        <p:txBody>
          <a:bodyPr wrap="none" rtlCol="0">
            <a:spAutoFit/>
          </a:bodyPr>
          <a:lstStyle/>
          <a:p>
            <a:r>
              <a:rPr lang="zh-TW" altLang="en-US" sz="3400" b="1" dirty="0">
                <a:solidFill>
                  <a:srgbClr val="C00000"/>
                </a:solidFill>
              </a:rPr>
              <a:t>鄭明析</a:t>
            </a:r>
            <a:endParaRPr lang="en-US" sz="3400" b="1" dirty="0">
              <a:solidFill>
                <a:srgbClr val="C00000"/>
              </a:solidFill>
            </a:endParaRPr>
          </a:p>
        </p:txBody>
      </p:sp>
      <p:sp>
        <p:nvSpPr>
          <p:cNvPr id="5" name="TextBox 4"/>
          <p:cNvSpPr txBox="1"/>
          <p:nvPr/>
        </p:nvSpPr>
        <p:spPr>
          <a:xfrm>
            <a:off x="2024744" y="5633586"/>
            <a:ext cx="4086375" cy="615553"/>
          </a:xfrm>
          <a:prstGeom prst="rect">
            <a:avLst/>
          </a:prstGeom>
          <a:noFill/>
        </p:spPr>
        <p:txBody>
          <a:bodyPr wrap="none" rtlCol="0">
            <a:spAutoFit/>
          </a:bodyPr>
          <a:lstStyle/>
          <a:p>
            <a:r>
              <a:rPr lang="zh-TW" altLang="en-US" sz="3400" b="1" dirty="0">
                <a:solidFill>
                  <a:srgbClr val="002060"/>
                </a:solidFill>
              </a:rPr>
              <a:t>攝理教 </a:t>
            </a:r>
            <a:r>
              <a:rPr lang="en-US" altLang="zh-TW" sz="3400" b="1" dirty="0">
                <a:solidFill>
                  <a:srgbClr val="002060"/>
                </a:solidFill>
              </a:rPr>
              <a:t>(</a:t>
            </a:r>
            <a:r>
              <a:rPr lang="zh-TW" altLang="en-US" sz="3400" b="1" dirty="0">
                <a:solidFill>
                  <a:srgbClr val="002060"/>
                </a:solidFill>
              </a:rPr>
              <a:t>耶穌晨星教</a:t>
            </a:r>
            <a:r>
              <a:rPr lang="en-US" altLang="zh-TW" sz="3400" b="1" dirty="0">
                <a:solidFill>
                  <a:srgbClr val="002060"/>
                </a:solidFill>
              </a:rPr>
              <a:t>)</a:t>
            </a:r>
            <a:endParaRPr lang="en-US" sz="3400" b="1" dirty="0">
              <a:solidFill>
                <a:srgbClr val="002060"/>
              </a:solidFill>
            </a:endParaRPr>
          </a:p>
        </p:txBody>
      </p:sp>
    </p:spTree>
    <p:extLst>
      <p:ext uri="{BB962C8B-B14F-4D97-AF65-F5344CB8AC3E}">
        <p14:creationId xmlns:p14="http://schemas.microsoft.com/office/powerpoint/2010/main" val="1045140533"/>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49D565-1063-A816-59AB-5DF29AC4EA5C}"/>
              </a:ext>
            </a:extLst>
          </p:cNvPr>
          <p:cNvSpPr txBox="1"/>
          <p:nvPr/>
        </p:nvSpPr>
        <p:spPr>
          <a:xfrm>
            <a:off x="262759" y="70784"/>
            <a:ext cx="11666482" cy="1200329"/>
          </a:xfrm>
          <a:prstGeom prst="rect">
            <a:avLst/>
          </a:prstGeom>
          <a:noFill/>
        </p:spPr>
        <p:txBody>
          <a:bodyPr wrap="square" rtlCol="0">
            <a:spAutoFit/>
          </a:bodyPr>
          <a:lstStyle/>
          <a:p>
            <a:r>
              <a:rPr lang="zh-TW" altLang="en-US" sz="2400" dirty="0"/>
              <a:t>攝理教試圖用較科學、符合邏輯的方式解釋聖經，再加上攝理教時常舉辦運動會、大型慶典等活動，給人樂觀、積極、開朗、活潑的形象，尤其吸引大學生入教，其中不乏就讀南韓頂尖學府首爾大學、高麗大學、延世大學等高材生。</a:t>
            </a:r>
            <a:endParaRPr lang="en-US" sz="2400" dirty="0"/>
          </a:p>
        </p:txBody>
      </p:sp>
      <p:sp>
        <p:nvSpPr>
          <p:cNvPr id="3" name="TextBox 2">
            <a:extLst>
              <a:ext uri="{FF2B5EF4-FFF2-40B4-BE49-F238E27FC236}">
                <a16:creationId xmlns:a16="http://schemas.microsoft.com/office/drawing/2014/main" id="{EE055065-8F94-6886-EB8E-115420CCAD75}"/>
              </a:ext>
            </a:extLst>
          </p:cNvPr>
          <p:cNvSpPr txBox="1"/>
          <p:nvPr/>
        </p:nvSpPr>
        <p:spPr>
          <a:xfrm>
            <a:off x="262759" y="1269797"/>
            <a:ext cx="11771586" cy="1200329"/>
          </a:xfrm>
          <a:prstGeom prst="rect">
            <a:avLst/>
          </a:prstGeom>
          <a:noFill/>
        </p:spPr>
        <p:txBody>
          <a:bodyPr wrap="square" rtlCol="0">
            <a:spAutoFit/>
          </a:bodyPr>
          <a:lstStyle/>
          <a:p>
            <a:r>
              <a:rPr lang="zh-TW" altLang="en-US" sz="2400" dirty="0"/>
              <a:t>創辦人鄭明析，定義「攝理」一詞為「神的旨意」、「神的歷史」，強調：「神的歷史正在這地進行著，若不知道，瞬間就過去了。」「神的歷史應該要走到底，神會在末端達成「旨意」、達成「目的」。</a:t>
            </a:r>
            <a:endParaRPr lang="en-US" sz="2400" dirty="0"/>
          </a:p>
        </p:txBody>
      </p:sp>
      <p:sp>
        <p:nvSpPr>
          <p:cNvPr id="4" name="TextBox 3">
            <a:extLst>
              <a:ext uri="{FF2B5EF4-FFF2-40B4-BE49-F238E27FC236}">
                <a16:creationId xmlns:a16="http://schemas.microsoft.com/office/drawing/2014/main" id="{AAB33484-2DE8-8E83-F6E1-9CFA540D7E1D}"/>
              </a:ext>
            </a:extLst>
          </p:cNvPr>
          <p:cNvSpPr txBox="1"/>
          <p:nvPr/>
        </p:nvSpPr>
        <p:spPr>
          <a:xfrm>
            <a:off x="262759" y="2468810"/>
            <a:ext cx="11771586" cy="4462760"/>
          </a:xfrm>
          <a:prstGeom prst="rect">
            <a:avLst/>
          </a:prstGeom>
          <a:noFill/>
        </p:spPr>
        <p:txBody>
          <a:bodyPr wrap="square" rtlCol="0">
            <a:spAutoFit/>
          </a:bodyPr>
          <a:lstStyle/>
          <a:p>
            <a:r>
              <a:rPr lang="en-US" altLang="zh-TW" sz="2400" dirty="0"/>
              <a:t>1999</a:t>
            </a:r>
            <a:r>
              <a:rPr lang="zh-TW" altLang="en-US" sz="2400" dirty="0"/>
              <a:t>年，鄭明析多年的惡行在受害信徒勇敢提出告訴後，終於被攤在陽光底下，南韓檢方隨即以強制性交罪、誘拐未成年人等罪名，傳喚鄭明析到案。不料，鄭明析搶先一步流亡海外，期間持續犯下多起罪刑，</a:t>
            </a:r>
            <a:r>
              <a:rPr lang="en-US" altLang="zh-TW" sz="2400" dirty="0"/>
              <a:t>2004</a:t>
            </a:r>
            <a:r>
              <a:rPr lang="zh-TW" altLang="en-US" sz="2400" dirty="0"/>
              <a:t>年國際刑警組織也將他列為紅色通緝名單。但有許多信徒支援的鄭明析，直到</a:t>
            </a:r>
            <a:r>
              <a:rPr lang="en-US" altLang="zh-TW" sz="2400" dirty="0"/>
              <a:t>2007</a:t>
            </a:r>
            <a:r>
              <a:rPr lang="zh-TW" altLang="en-US" sz="2400" dirty="0"/>
              <a:t>年在中國大陸落網、</a:t>
            </a:r>
            <a:r>
              <a:rPr lang="en-US" altLang="zh-TW" sz="2400" dirty="0"/>
              <a:t>2008</a:t>
            </a:r>
            <a:r>
              <a:rPr lang="zh-TW" altLang="en-US" sz="2400" dirty="0"/>
              <a:t>年移送南韓審訊，才正式進入監獄服刑。</a:t>
            </a:r>
            <a:endParaRPr lang="en-US" altLang="zh-TW" sz="2400" dirty="0"/>
          </a:p>
          <a:p>
            <a:r>
              <a:rPr lang="en-US" sz="800" dirty="0"/>
              <a:t>   </a:t>
            </a:r>
          </a:p>
          <a:p>
            <a:r>
              <a:rPr lang="en-US" altLang="zh-TW" sz="2400" dirty="0"/>
              <a:t>2018</a:t>
            </a:r>
            <a:r>
              <a:rPr lang="zh-TW" altLang="en-US" sz="2400" dirty="0"/>
              <a:t>年，鄭明析出獄後立即重返教會，配戴電子腳鐐的他依舊不改本性，繼續用先前洗腦受害者「這是上帝愛你、上帝選擇了你」的手法，性騷擾、性侵害包含葉萱在內的多名女信徒。</a:t>
            </a:r>
          </a:p>
          <a:p>
            <a:r>
              <a:rPr lang="zh-TW" altLang="en-US" sz="800" dirty="0"/>
              <a:t>   </a:t>
            </a:r>
          </a:p>
          <a:p>
            <a:r>
              <a:rPr lang="en-US" altLang="zh-TW" sz="2400" dirty="0"/>
              <a:t>2022</a:t>
            </a:r>
            <a:r>
              <a:rPr lang="zh-TW" altLang="en-US" sz="2400" dirty="0"/>
              <a:t>年</a:t>
            </a:r>
            <a:r>
              <a:rPr lang="en-US" altLang="zh-TW" sz="2400" dirty="0"/>
              <a:t>3</a:t>
            </a:r>
            <a:r>
              <a:rPr lang="zh-TW" altLang="en-US" sz="2400" dirty="0"/>
              <a:t>月，葉萱鼓起勇氣召開記者會，指控鄭明析數度侵犯她。多名女子看到葉萱的聲明後，也決定不再沉默，出面控訴鄭明析的罪狀。同年</a:t>
            </a:r>
            <a:r>
              <a:rPr lang="en-US" altLang="zh-TW" sz="2400" dirty="0"/>
              <a:t>10</a:t>
            </a:r>
            <a:r>
              <a:rPr lang="zh-TW" altLang="en-US" sz="2400" dirty="0"/>
              <a:t>月，鄭明析遭到南韓警方逮捕，至今案件仍在審理當中。</a:t>
            </a:r>
            <a:endParaRPr lang="en-US" sz="2400" dirty="0"/>
          </a:p>
        </p:txBody>
      </p:sp>
    </p:spTree>
    <p:extLst>
      <p:ext uri="{BB962C8B-B14F-4D97-AF65-F5344CB8AC3E}">
        <p14:creationId xmlns:p14="http://schemas.microsoft.com/office/powerpoint/2010/main" val="2696485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Image result for peoples te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460" y="508000"/>
            <a:ext cx="2583543" cy="29318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ruralpeople.atspace.org/cde_jones_lr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5388" y="2720242"/>
            <a:ext cx="2355396" cy="33403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peoples templ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2264" r="2818" b="15398"/>
          <a:stretch/>
        </p:blipFill>
        <p:spPr bwMode="auto">
          <a:xfrm>
            <a:off x="5762173" y="391885"/>
            <a:ext cx="4223657" cy="2032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peoples temp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5684" y="391885"/>
            <a:ext cx="8240632" cy="5668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83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 calcmode="lin" valueType="num">
                                      <p:cBhvr>
                                        <p:cTn id="7" dur="1000" fill="hold"/>
                                        <p:tgtEl>
                                          <p:spTgt spid="1034"/>
                                        </p:tgtEl>
                                        <p:attrNameLst>
                                          <p:attrName>ppt_w</p:attrName>
                                        </p:attrNameLst>
                                      </p:cBhvr>
                                      <p:tavLst>
                                        <p:tav tm="0">
                                          <p:val>
                                            <p:fltVal val="0"/>
                                          </p:val>
                                        </p:tav>
                                        <p:tav tm="100000">
                                          <p:val>
                                            <p:strVal val="#ppt_w"/>
                                          </p:val>
                                        </p:tav>
                                      </p:tavLst>
                                    </p:anim>
                                    <p:anim calcmode="lin" valueType="num">
                                      <p:cBhvr>
                                        <p:cTn id="8" dur="1000" fill="hold"/>
                                        <p:tgtEl>
                                          <p:spTgt spid="1034"/>
                                        </p:tgtEl>
                                        <p:attrNameLst>
                                          <p:attrName>ppt_h</p:attrName>
                                        </p:attrNameLst>
                                      </p:cBhvr>
                                      <p:tavLst>
                                        <p:tav tm="0">
                                          <p:val>
                                            <p:fltVal val="0"/>
                                          </p:val>
                                        </p:tav>
                                        <p:tav tm="100000">
                                          <p:val>
                                            <p:strVal val="#ppt_h"/>
                                          </p:val>
                                        </p:tav>
                                      </p:tavLst>
                                    </p:anim>
                                    <p:animEffect transition="in" filter="fade">
                                      <p:cBhvr>
                                        <p:cTn id="9" dur="10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0" y="2590801"/>
            <a:ext cx="7874000" cy="646331"/>
          </a:xfrm>
          <a:prstGeom prst="rect">
            <a:avLst/>
          </a:prstGeom>
        </p:spPr>
        <p:txBody>
          <a:bodyPr wrap="square">
            <a:spAutoFit/>
          </a:bodyPr>
          <a:lstStyle/>
          <a:p>
            <a:r>
              <a:rPr lang="zh-HK" altLang="en-US" sz="3600" dirty="0">
                <a:solidFill>
                  <a:srgbClr val="000000"/>
                </a:solidFill>
                <a:latin typeface="華康黑體 Std W7" pitchFamily="34" charset="-120"/>
                <a:ea typeface="華康黑體 Std W7" pitchFamily="34" charset="-120"/>
              </a:rPr>
              <a:t>如何向異教徒傳福音？</a:t>
            </a:r>
            <a:endParaRPr lang="en-US" sz="3600" dirty="0">
              <a:solidFill>
                <a:srgbClr val="000000"/>
              </a:solidFill>
              <a:latin typeface="華康黑體 Std W7" pitchFamily="34" charset="-120"/>
              <a:ea typeface="華康黑體 Std W7" pitchFamily="34" charset="-120"/>
            </a:endParaRPr>
          </a:p>
        </p:txBody>
      </p:sp>
      <p:sp>
        <p:nvSpPr>
          <p:cNvPr id="5" name="TextBox 4">
            <a:extLst>
              <a:ext uri="{FF2B5EF4-FFF2-40B4-BE49-F238E27FC236}">
                <a16:creationId xmlns:a16="http://schemas.microsoft.com/office/drawing/2014/main" id="{F977409A-6FF5-4640-A1A1-4DB07F18DCA8}"/>
              </a:ext>
            </a:extLst>
          </p:cNvPr>
          <p:cNvSpPr txBox="1"/>
          <p:nvPr/>
        </p:nvSpPr>
        <p:spPr>
          <a:xfrm>
            <a:off x="2819400" y="685801"/>
            <a:ext cx="4572000" cy="769441"/>
          </a:xfrm>
          <a:prstGeom prst="rect">
            <a:avLst/>
          </a:prstGeom>
          <a:noFill/>
        </p:spPr>
        <p:txBody>
          <a:bodyPr wrap="square">
            <a:spAutoFit/>
            <a:scene3d>
              <a:camera prst="orthographicFront"/>
              <a:lightRig rig="threePt" dir="t"/>
            </a:scene3d>
            <a:sp3d extrusionH="57150">
              <a:bevelT w="38100" h="38100" prst="relaxedInset"/>
            </a:sp3d>
          </a:bodyPr>
          <a:lstStyle/>
          <a:p>
            <a:r>
              <a:rPr lang="en-US" sz="4400" b="1" spc="50" dirty="0">
                <a:ln w="9525" cmpd="sng">
                  <a:solidFill>
                    <a:schemeClr val="accent1"/>
                  </a:solidFill>
                  <a:prstDash val="solid"/>
                </a:ln>
                <a:solidFill>
                  <a:srgbClr val="FF0000"/>
                </a:solidFill>
                <a:effectLst>
                  <a:glow rad="228600">
                    <a:schemeClr val="accent1">
                      <a:satMod val="175000"/>
                      <a:alpha val="40000"/>
                    </a:schemeClr>
                  </a:glow>
                </a:effectLst>
              </a:rPr>
              <a:t>挑 </a:t>
            </a:r>
            <a:r>
              <a:rPr lang="zh-HK" altLang="en-US" sz="4400" b="1" spc="50" dirty="0">
                <a:ln w="9525" cmpd="sng">
                  <a:solidFill>
                    <a:schemeClr val="accent1"/>
                  </a:solidFill>
                  <a:prstDash val="solid"/>
                </a:ln>
                <a:solidFill>
                  <a:srgbClr val="FF0000"/>
                </a:solidFill>
                <a:effectLst>
                  <a:glow rad="228600">
                    <a:schemeClr val="accent1">
                      <a:satMod val="175000"/>
                      <a:alpha val="40000"/>
                    </a:schemeClr>
                  </a:glow>
                </a:effectLst>
              </a:rPr>
              <a:t>戰 </a:t>
            </a:r>
            <a:r>
              <a:rPr lang="en-US" sz="4400" b="1" spc="50" dirty="0">
                <a:ln w="9525" cmpd="sng">
                  <a:solidFill>
                    <a:schemeClr val="accent1"/>
                  </a:solidFill>
                  <a:prstDash val="solid"/>
                </a:ln>
                <a:solidFill>
                  <a:srgbClr val="FF0000"/>
                </a:solidFill>
                <a:effectLst>
                  <a:glow rad="228600">
                    <a:schemeClr val="accent1">
                      <a:satMod val="175000"/>
                      <a:alpha val="40000"/>
                    </a:schemeClr>
                  </a:glow>
                </a:effectLst>
              </a:rPr>
              <a:t> !</a:t>
            </a:r>
            <a:r>
              <a:rPr lang="en-US" sz="4400" b="1" spc="50" dirty="0">
                <a:ln w="9525" cmpd="sng">
                  <a:solidFill>
                    <a:schemeClr val="accent1"/>
                  </a:solidFill>
                  <a:prstDash val="solid"/>
                </a:ln>
                <a:solidFill>
                  <a:srgbClr val="70AD47">
                    <a:tint val="1000"/>
                  </a:srgbClr>
                </a:solidFill>
                <a:effectLst>
                  <a:glow rad="228600">
                    <a:schemeClr val="accent1">
                      <a:satMod val="175000"/>
                      <a:alpha val="40000"/>
                    </a:schemeClr>
                  </a:glow>
                </a:effectLst>
              </a:rPr>
              <a:t> </a:t>
            </a:r>
            <a:r>
              <a:rPr lang="en-US" sz="4400" b="1" spc="50" dirty="0">
                <a:ln w="9525" cmpd="sng">
                  <a:solidFill>
                    <a:schemeClr val="accent1"/>
                  </a:solidFill>
                  <a:prstDash val="solid"/>
                </a:ln>
                <a:solidFill>
                  <a:srgbClr val="FF0000"/>
                </a:solidFill>
                <a:effectLst>
                  <a:glow rad="228600">
                    <a:schemeClr val="accent1">
                      <a:satMod val="175000"/>
                      <a:alpha val="40000"/>
                    </a:schemeClr>
                  </a:glow>
                </a:effectLst>
              </a:rPr>
              <a:t>! !  </a:t>
            </a:r>
            <a:endParaRPr lang="en-US" sz="4400" b="1" spc="50" dirty="0">
              <a:ln w="9525" cmpd="sng">
                <a:solidFill>
                  <a:schemeClr val="accent1"/>
                </a:solidFill>
                <a:prstDash val="solid"/>
              </a:ln>
              <a:solidFill>
                <a:srgbClr val="70AD47">
                  <a:tint val="1000"/>
                </a:srgbClr>
              </a:solidFill>
              <a:effectLst>
                <a:glow rad="228600">
                  <a:schemeClr val="accent1">
                    <a:satMod val="175000"/>
                    <a:alpha val="40000"/>
                  </a:schemeClr>
                </a:glow>
              </a:effectLst>
            </a:endParaRPr>
          </a:p>
        </p:txBody>
      </p:sp>
    </p:spTree>
    <p:extLst>
      <p:ext uri="{BB962C8B-B14F-4D97-AF65-F5344CB8AC3E}">
        <p14:creationId xmlns:p14="http://schemas.microsoft.com/office/powerpoint/2010/main" val="157732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5842" name="Picture 2" descr="Image result for branch davidi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5581" y="992471"/>
            <a:ext cx="3324526" cy="2564040"/>
          </a:xfrm>
          <a:prstGeom prst="rect">
            <a:avLst/>
          </a:prstGeom>
          <a:noFill/>
          <a:extLst>
            <a:ext uri="{909E8E84-426E-40DD-AFC4-6F175D3DCCD1}">
              <a14:hiddenFill xmlns:a14="http://schemas.microsoft.com/office/drawing/2010/main">
                <a:solidFill>
                  <a:srgbClr val="FFFFFF"/>
                </a:solidFill>
              </a14:hiddenFill>
            </a:ext>
          </a:extLst>
        </p:spPr>
      </p:pic>
      <p:pic>
        <p:nvPicPr>
          <p:cNvPr id="35844" name="Picture 4" descr="Image result for branch davidi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2717" y="508510"/>
            <a:ext cx="2381250" cy="3048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975141" y="186230"/>
            <a:ext cx="3018680" cy="646331"/>
          </a:xfrm>
          <a:prstGeom prst="rect">
            <a:avLst/>
          </a:prstGeom>
          <a:noFill/>
        </p:spPr>
        <p:txBody>
          <a:bodyPr wrap="square" rtlCol="0">
            <a:spAutoFit/>
          </a:bodyPr>
          <a:lstStyle/>
          <a:p>
            <a:r>
              <a:rPr lang="zh-TW" altLang="en-US" sz="3600" dirty="0">
                <a:effectLst>
                  <a:outerShdw blurRad="38100" dist="38100" dir="2700000" algn="tl">
                    <a:srgbClr val="000000">
                      <a:alpha val="43137"/>
                    </a:srgbClr>
                  </a:outerShdw>
                </a:effectLst>
                <a:latin typeface="華康黑體 Std W7" panose="020B0700000000000000" pitchFamily="34" charset="-120"/>
                <a:ea typeface="華康黑體 Std W7" panose="020B0700000000000000" pitchFamily="34" charset="-120"/>
              </a:rPr>
              <a:t>美國大衛支派</a:t>
            </a:r>
            <a:endParaRPr lang="en-US" sz="3600" dirty="0">
              <a:effectLst>
                <a:outerShdw blurRad="38100" dist="38100" dir="2700000" algn="tl">
                  <a:srgbClr val="000000">
                    <a:alpha val="43137"/>
                  </a:srgbClr>
                </a:outerShdw>
              </a:effectLst>
              <a:latin typeface="華康黑體 Std W7" panose="020B0700000000000000" pitchFamily="34" charset="-120"/>
              <a:ea typeface="華康黑體 Std W7" panose="020B0700000000000000" pitchFamily="34" charset="-120"/>
            </a:endParaRPr>
          </a:p>
        </p:txBody>
      </p:sp>
      <p:pic>
        <p:nvPicPr>
          <p:cNvPr id="2050" name="Picture 2" descr="Image result for wac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573" y="3691676"/>
            <a:ext cx="4038827" cy="25740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wa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5289" y="3556510"/>
            <a:ext cx="3267075" cy="2895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4910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50" name="Picture 2" descr="Image result for heaven's gate c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6947" y="907196"/>
            <a:ext cx="5113111" cy="18046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heaven's gate cul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4529" y="907196"/>
            <a:ext cx="2599903" cy="3544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heaven's gate cult crime scene phot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6946" y="2970246"/>
            <a:ext cx="2228850" cy="27432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heaven's gate cult crime scene photo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1172" y="2970245"/>
            <a:ext cx="3327980" cy="2188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38373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010364" y="254392"/>
            <a:ext cx="2621230" cy="677108"/>
          </a:xfrm>
          <a:prstGeom prst="rect">
            <a:avLst/>
          </a:prstGeom>
        </p:spPr>
        <p:txBody>
          <a:bodyPr wrap="none">
            <a:spAutoFit/>
          </a:bodyPr>
          <a:lstStyle/>
          <a:p>
            <a:r>
              <a:rPr lang="zh-TW" altLang="en-US" sz="38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邪教的特徵</a:t>
            </a:r>
            <a:endParaRPr lang="en-US" sz="38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endParaRPr>
          </a:p>
        </p:txBody>
      </p:sp>
      <p:sp>
        <p:nvSpPr>
          <p:cNvPr id="3" name="Rectangle 2"/>
          <p:cNvSpPr/>
          <p:nvPr/>
        </p:nvSpPr>
        <p:spPr>
          <a:xfrm>
            <a:off x="2010364" y="1365425"/>
            <a:ext cx="4572000" cy="4801314"/>
          </a:xfrm>
          <a:prstGeom prst="rect">
            <a:avLst/>
          </a:prstGeom>
        </p:spPr>
        <p:txBody>
          <a:bodyPr>
            <a:spAutoFit/>
          </a:bodyPr>
          <a:lstStyle/>
          <a:p>
            <a:r>
              <a:rPr lang="zh-TW" altLang="en-US" sz="3400" dirty="0">
                <a:solidFill>
                  <a:srgbClr val="C00000"/>
                </a:solidFill>
                <a:latin typeface="華康黑體 Std W7" panose="020B0700000000000000" pitchFamily="34" charset="-120"/>
                <a:ea typeface="華康黑體 Std W7" panose="020B0700000000000000" pitchFamily="34" charset="-120"/>
                <a:cs typeface="Mangal" panose="02040503050203030202" pitchFamily="18" charset="0"/>
                <a:sym typeface="Wingdings" panose="05000000000000000000" pitchFamily="2" charset="2"/>
              </a:rPr>
              <a:t></a:t>
            </a:r>
            <a:r>
              <a:rPr lang="zh-TW" altLang="en-US" sz="3400" dirty="0">
                <a:latin typeface="華康黑體 Std W7" panose="020B0700000000000000" pitchFamily="34" charset="-120"/>
                <a:ea typeface="華康黑體 Std W7" panose="020B0700000000000000" pitchFamily="34" charset="-120"/>
                <a:cs typeface="Mangal" panose="02040503050203030202" pitchFamily="18" charset="0"/>
              </a:rPr>
              <a:t>神化首要份子</a:t>
            </a:r>
            <a:endParaRPr lang="en-US" sz="3400" dirty="0">
              <a:latin typeface="華康黑體 Std W7" panose="020B0700000000000000" pitchFamily="34" charset="-120"/>
              <a:ea typeface="華康黑體 Std W7" panose="020B0700000000000000" pitchFamily="34" charset="-120"/>
              <a:cs typeface="Mangal" panose="02040503050203030202" pitchFamily="18" charset="0"/>
            </a:endParaRPr>
          </a:p>
          <a:p>
            <a:r>
              <a:rPr lang="en-US" sz="3400" dirty="0">
                <a:latin typeface="華康黑體 Std W7" panose="020B0700000000000000" pitchFamily="34" charset="-120"/>
                <a:ea typeface="華康黑體 Std W7" panose="020B0700000000000000" pitchFamily="34" charset="-120"/>
                <a:cs typeface="Mangal" panose="02040503050203030202" pitchFamily="18" charset="0"/>
              </a:rPr>
              <a:t> </a:t>
            </a:r>
          </a:p>
          <a:p>
            <a:r>
              <a:rPr lang="zh-TW" altLang="en-US" sz="3400" dirty="0">
                <a:solidFill>
                  <a:srgbClr val="C00000"/>
                </a:solidFill>
                <a:latin typeface="華康黑體 Std W7" panose="020B0700000000000000" pitchFamily="34" charset="-120"/>
                <a:ea typeface="華康黑體 Std W7" panose="020B0700000000000000" pitchFamily="34" charset="-120"/>
                <a:cs typeface="Mangal" panose="02040503050203030202" pitchFamily="18" charset="0"/>
                <a:sym typeface="Wingdings" panose="05000000000000000000" pitchFamily="2" charset="2"/>
              </a:rPr>
              <a:t></a:t>
            </a:r>
            <a:r>
              <a:rPr lang="zh-TW" altLang="en-US" sz="3400" dirty="0">
                <a:latin typeface="華康黑體 Std W7" panose="020B0700000000000000" pitchFamily="34" charset="-120"/>
                <a:ea typeface="華康黑體 Std W7" panose="020B0700000000000000" pitchFamily="34" charset="-120"/>
                <a:cs typeface="Mangal" panose="02040503050203030202" pitchFamily="18" charset="0"/>
              </a:rPr>
              <a:t>散佈迷信邪說</a:t>
            </a:r>
            <a:endParaRPr lang="en-US" sz="3400" dirty="0">
              <a:latin typeface="華康黑體 Std W7" panose="020B0700000000000000" pitchFamily="34" charset="-120"/>
              <a:ea typeface="華康黑體 Std W7" panose="020B0700000000000000" pitchFamily="34" charset="-120"/>
              <a:cs typeface="Mangal" panose="02040503050203030202" pitchFamily="18" charset="0"/>
            </a:endParaRPr>
          </a:p>
          <a:p>
            <a:endParaRPr lang="en-US" altLang="zh-TW" sz="3400" dirty="0">
              <a:latin typeface="華康黑體 Std W7" panose="020B0700000000000000" pitchFamily="34" charset="-120"/>
              <a:ea typeface="華康黑體 Std W7" panose="020B0700000000000000" pitchFamily="34" charset="-120"/>
              <a:cs typeface="Mangal" panose="02040503050203030202" pitchFamily="18" charset="0"/>
            </a:endParaRPr>
          </a:p>
          <a:p>
            <a:r>
              <a:rPr lang="zh-TW" altLang="en-US" sz="3400" dirty="0">
                <a:solidFill>
                  <a:srgbClr val="C00000"/>
                </a:solidFill>
                <a:latin typeface="華康黑體 Std W7" panose="020B0700000000000000" pitchFamily="34" charset="-120"/>
                <a:ea typeface="華康黑體 Std W7" panose="020B0700000000000000" pitchFamily="34" charset="-120"/>
                <a:cs typeface="Mangal" panose="02040503050203030202" pitchFamily="18" charset="0"/>
                <a:sym typeface="Wingdings" panose="05000000000000000000" pitchFamily="2" charset="2"/>
              </a:rPr>
              <a:t></a:t>
            </a:r>
            <a:r>
              <a:rPr lang="zh-TW" altLang="en-US" sz="3400" dirty="0">
                <a:latin typeface="華康黑體 Std W7" panose="020B0700000000000000" pitchFamily="34" charset="-120"/>
                <a:ea typeface="華康黑體 Std W7" panose="020B0700000000000000" pitchFamily="34" charset="-120"/>
                <a:cs typeface="Mangal" panose="02040503050203030202" pitchFamily="18" charset="0"/>
              </a:rPr>
              <a:t>迷惑蒙騙他人</a:t>
            </a:r>
            <a:endParaRPr lang="en-US" sz="3400" dirty="0">
              <a:latin typeface="華康黑體 Std W7" panose="020B0700000000000000" pitchFamily="34" charset="-120"/>
              <a:ea typeface="華康黑體 Std W7" panose="020B0700000000000000" pitchFamily="34" charset="-120"/>
              <a:cs typeface="Mangal" panose="02040503050203030202" pitchFamily="18" charset="0"/>
            </a:endParaRPr>
          </a:p>
          <a:p>
            <a:r>
              <a:rPr lang="en-US" sz="3400" dirty="0">
                <a:latin typeface="華康黑體 Std W7" panose="020B0700000000000000" pitchFamily="34" charset="-120"/>
                <a:ea typeface="華康黑體 Std W7" panose="020B0700000000000000" pitchFamily="34" charset="-120"/>
                <a:cs typeface="Mangal" panose="02040503050203030202" pitchFamily="18" charset="0"/>
              </a:rPr>
              <a:t> </a:t>
            </a:r>
          </a:p>
          <a:p>
            <a:r>
              <a:rPr lang="zh-TW" altLang="en-US" sz="3400" dirty="0">
                <a:solidFill>
                  <a:srgbClr val="C00000"/>
                </a:solidFill>
                <a:latin typeface="華康黑體 Std W7" panose="020B0700000000000000" pitchFamily="34" charset="-120"/>
                <a:ea typeface="華康黑體 Std W7" panose="020B0700000000000000" pitchFamily="34" charset="-120"/>
                <a:cs typeface="Mangal" panose="02040503050203030202" pitchFamily="18" charset="0"/>
                <a:sym typeface="Wingdings" panose="05000000000000000000" pitchFamily="2" charset="2"/>
              </a:rPr>
              <a:t></a:t>
            </a:r>
            <a:r>
              <a:rPr lang="zh-TW" altLang="en-US" sz="3400" dirty="0">
                <a:latin typeface="華康黑體 Std W7" panose="020B0700000000000000" pitchFamily="34" charset="-120"/>
                <a:ea typeface="華康黑體 Std W7" panose="020B0700000000000000" pitchFamily="34" charset="-120"/>
                <a:cs typeface="Mangal" panose="02040503050203030202" pitchFamily="18" charset="0"/>
              </a:rPr>
              <a:t>極度控制教友</a:t>
            </a:r>
            <a:endParaRPr lang="en-US" sz="3400" dirty="0">
              <a:latin typeface="華康黑體 Std W7" panose="020B0700000000000000" pitchFamily="34" charset="-120"/>
              <a:ea typeface="華康黑體 Std W7" panose="020B0700000000000000" pitchFamily="34" charset="-120"/>
              <a:cs typeface="Mangal" panose="02040503050203030202" pitchFamily="18" charset="0"/>
            </a:endParaRPr>
          </a:p>
          <a:p>
            <a:r>
              <a:rPr lang="en-US" sz="3400" dirty="0">
                <a:latin typeface="華康黑體 Std W7" panose="020B0700000000000000" pitchFamily="34" charset="-120"/>
                <a:ea typeface="華康黑體 Std W7" panose="020B0700000000000000" pitchFamily="34" charset="-120"/>
                <a:cs typeface="Mangal" panose="02040503050203030202" pitchFamily="18" charset="0"/>
              </a:rPr>
              <a:t> </a:t>
            </a:r>
          </a:p>
          <a:p>
            <a:r>
              <a:rPr lang="zh-TW" altLang="en-US" sz="3400" dirty="0">
                <a:solidFill>
                  <a:srgbClr val="C00000"/>
                </a:solidFill>
                <a:latin typeface="華康黑體 Std W7" panose="020B0700000000000000" pitchFamily="34" charset="-120"/>
                <a:ea typeface="華康黑體 Std W7" panose="020B0700000000000000" pitchFamily="34" charset="-120"/>
                <a:cs typeface="Mangal" panose="02040503050203030202" pitchFamily="18" charset="0"/>
                <a:sym typeface="Wingdings" panose="05000000000000000000" pitchFamily="2" charset="2"/>
              </a:rPr>
              <a:t></a:t>
            </a:r>
            <a:r>
              <a:rPr lang="zh-TW" altLang="en-US" sz="3400" dirty="0">
                <a:latin typeface="華康黑體 Std W7" panose="020B0700000000000000" pitchFamily="34" charset="-120"/>
                <a:ea typeface="華康黑體 Std W7" panose="020B0700000000000000" pitchFamily="34" charset="-120"/>
                <a:cs typeface="Mangal" panose="02040503050203030202" pitchFamily="18" charset="0"/>
              </a:rPr>
              <a:t>觸犯國家法律</a:t>
            </a:r>
            <a:endParaRPr lang="en-US" sz="3400" dirty="0">
              <a:latin typeface="華康黑體 Std W7" panose="020B0700000000000000" pitchFamily="34" charset="-120"/>
              <a:ea typeface="華康黑體 Std W7" panose="020B0700000000000000" pitchFamily="34" charset="-120"/>
            </a:endParaRPr>
          </a:p>
        </p:txBody>
      </p:sp>
      <p:sp>
        <p:nvSpPr>
          <p:cNvPr id="5" name="TextBox 4"/>
          <p:cNvSpPr txBox="1"/>
          <p:nvPr/>
        </p:nvSpPr>
        <p:spPr>
          <a:xfrm>
            <a:off x="5834743" y="1338984"/>
            <a:ext cx="4605748" cy="3672800"/>
          </a:xfrm>
          <a:prstGeom prst="rect">
            <a:avLst/>
          </a:prstGeom>
          <a:solidFill>
            <a:schemeClr val="tx2">
              <a:lumMod val="20000"/>
              <a:lumOff val="80000"/>
            </a:schemeClr>
          </a:solidFill>
        </p:spPr>
        <p:txBody>
          <a:bodyPr wrap="none" rtlCol="0">
            <a:spAutoFit/>
          </a:bodyPr>
          <a:lstStyle/>
          <a:p>
            <a:r>
              <a:rPr lang="zh-TW" altLang="en-US" sz="3600" dirty="0">
                <a:latin typeface="華康黑體 Std W7" panose="020B0700000000000000" pitchFamily="34" charset="-120"/>
                <a:ea typeface="華康黑體 Std W7" panose="020B0700000000000000" pitchFamily="34" charset="-120"/>
              </a:rPr>
              <a:t>～蘇穎智 </a:t>
            </a:r>
            <a:r>
              <a:rPr lang="zh-TW" altLang="en-US" sz="3000" dirty="0">
                <a:latin typeface="華康黑體 Std W7" panose="020B0700000000000000" pitchFamily="34" charset="-120"/>
                <a:ea typeface="華康黑體 Std W7" panose="020B0700000000000000" pitchFamily="34" charset="-120"/>
              </a:rPr>
              <a:t>牧師</a:t>
            </a:r>
            <a:endParaRPr lang="en-US" altLang="zh-TW" sz="3000" dirty="0">
              <a:latin typeface="華康黑體 Std W7" panose="020B0700000000000000" pitchFamily="34" charset="-120"/>
              <a:ea typeface="華康黑體 Std W7" panose="020B0700000000000000" pitchFamily="34" charset="-120"/>
            </a:endParaRPr>
          </a:p>
          <a:p>
            <a:pPr>
              <a:lnSpc>
                <a:spcPts val="2000"/>
              </a:lnSpc>
            </a:pPr>
            <a:endParaRPr lang="en-US" altLang="zh-TW" sz="3600" dirty="0">
              <a:latin typeface="華康黑體 Std W7" panose="020B0700000000000000" pitchFamily="34" charset="-120"/>
              <a:ea typeface="華康黑體 Std W7" panose="020B0700000000000000" pitchFamily="34" charset="-120"/>
              <a:sym typeface="Wingdings" panose="05000000000000000000" pitchFamily="2" charset="2"/>
            </a:endParaRPr>
          </a:p>
          <a:p>
            <a:r>
              <a:rPr lang="zh-TW" altLang="en-US" sz="3600" dirty="0">
                <a:latin typeface="華康黑體 Std W7" panose="020B0700000000000000" pitchFamily="34" charset="-120"/>
                <a:ea typeface="華康黑體 Std W7" panose="020B0700000000000000" pitchFamily="34" charset="-120"/>
                <a:sym typeface="Wingdings" panose="05000000000000000000" pitchFamily="2" charset="2"/>
              </a:rPr>
              <a:t></a:t>
            </a:r>
            <a:r>
              <a:rPr lang="zh-TW" altLang="en-US" sz="3600" dirty="0">
                <a:latin typeface="華康黑體 Std W7" panose="020B0700000000000000" pitchFamily="34" charset="-120"/>
                <a:ea typeface="華康黑體 Std W7" panose="020B0700000000000000" pitchFamily="34" charset="-120"/>
              </a:rPr>
              <a:t>反政府</a:t>
            </a:r>
            <a:endParaRPr lang="en-US" altLang="zh-TW" sz="3600" dirty="0">
              <a:latin typeface="華康黑體 Std W7" panose="020B0700000000000000" pitchFamily="34" charset="-120"/>
              <a:ea typeface="華康黑體 Std W7" panose="020B0700000000000000" pitchFamily="34" charset="-120"/>
            </a:endParaRPr>
          </a:p>
          <a:p>
            <a:r>
              <a:rPr lang="zh-TW" altLang="en-US" sz="3600" dirty="0">
                <a:latin typeface="華康黑體 Std W7" panose="020B0700000000000000" pitchFamily="34" charset="-120"/>
                <a:ea typeface="華康黑體 Std W7" panose="020B0700000000000000" pitchFamily="34" charset="-120"/>
                <a:sym typeface="Wingdings" panose="05000000000000000000" pitchFamily="2" charset="2"/>
              </a:rPr>
              <a:t></a:t>
            </a:r>
            <a:r>
              <a:rPr lang="zh-TW" altLang="en-US" sz="3600" dirty="0">
                <a:latin typeface="華康黑體 Std W7" panose="020B0700000000000000" pitchFamily="34" charset="-120"/>
                <a:ea typeface="華康黑體 Std W7" panose="020B0700000000000000" pitchFamily="34" charset="-120"/>
              </a:rPr>
              <a:t>反教會</a:t>
            </a:r>
            <a:endParaRPr lang="en-US" altLang="zh-TW" sz="3600" dirty="0">
              <a:latin typeface="華康黑體 Std W7" panose="020B0700000000000000" pitchFamily="34" charset="-120"/>
              <a:ea typeface="華康黑體 Std W7" panose="020B0700000000000000" pitchFamily="34" charset="-120"/>
            </a:endParaRPr>
          </a:p>
          <a:p>
            <a:r>
              <a:rPr lang="zh-TW" altLang="en-US" sz="3600" dirty="0">
                <a:latin typeface="華康黑體 Std W7" panose="020B0700000000000000" pitchFamily="34" charset="-120"/>
                <a:ea typeface="華康黑體 Std W7" panose="020B0700000000000000" pitchFamily="34" charset="-120"/>
                <a:sym typeface="Wingdings" panose="05000000000000000000" pitchFamily="2" charset="2"/>
              </a:rPr>
              <a:t></a:t>
            </a:r>
            <a:r>
              <a:rPr lang="zh-TW" altLang="en-US" sz="3600" dirty="0">
                <a:latin typeface="華康黑體 Std W7" panose="020B0700000000000000" pitchFamily="34" charset="-120"/>
                <a:ea typeface="華康黑體 Std W7" panose="020B0700000000000000" pitchFamily="34" charset="-120"/>
              </a:rPr>
              <a:t>憤世嫉俗、嚴格控制</a:t>
            </a:r>
            <a:endParaRPr lang="en-US" altLang="zh-TW" sz="3600" dirty="0">
              <a:latin typeface="華康黑體 Std W7" panose="020B0700000000000000" pitchFamily="34" charset="-120"/>
              <a:ea typeface="華康黑體 Std W7" panose="020B0700000000000000" pitchFamily="34" charset="-120"/>
            </a:endParaRPr>
          </a:p>
          <a:p>
            <a:r>
              <a:rPr lang="zh-TW" altLang="en-US" sz="3600" dirty="0">
                <a:latin typeface="華康黑體 Std W7" panose="020B0700000000000000" pitchFamily="34" charset="-120"/>
                <a:ea typeface="華康黑體 Std W7" panose="020B0700000000000000" pitchFamily="34" charset="-120"/>
                <a:sym typeface="Wingdings" panose="05000000000000000000" pitchFamily="2" charset="2"/>
              </a:rPr>
              <a:t></a:t>
            </a:r>
            <a:r>
              <a:rPr lang="zh-TW" altLang="en-US" sz="3600" dirty="0">
                <a:latin typeface="華康黑體 Std W7" panose="020B0700000000000000" pitchFamily="34" charset="-120"/>
                <a:ea typeface="華康黑體 Std W7" panose="020B0700000000000000" pitchFamily="34" charset="-120"/>
              </a:rPr>
              <a:t>對末世存悲觀心態</a:t>
            </a:r>
            <a:endParaRPr lang="en-US" altLang="zh-TW" sz="3600" dirty="0">
              <a:latin typeface="華康黑體 Std W7" panose="020B0700000000000000" pitchFamily="34" charset="-120"/>
              <a:ea typeface="華康黑體 Std W7" panose="020B0700000000000000" pitchFamily="34" charset="-120"/>
            </a:endParaRPr>
          </a:p>
          <a:p>
            <a:r>
              <a:rPr lang="zh-TW" altLang="en-US" sz="3600" dirty="0">
                <a:latin typeface="華康黑體 Std W7" panose="020B0700000000000000" pitchFamily="34" charset="-120"/>
                <a:ea typeface="華康黑體 Std W7" panose="020B0700000000000000" pitchFamily="34" charset="-120"/>
                <a:sym typeface="Wingdings" panose="05000000000000000000" pitchFamily="2" charset="2"/>
              </a:rPr>
              <a:t></a:t>
            </a:r>
            <a:r>
              <a:rPr lang="zh-TW" altLang="en-US" sz="3600" dirty="0">
                <a:latin typeface="華康黑體 Std W7" panose="020B0700000000000000" pitchFamily="34" charset="-120"/>
                <a:ea typeface="華康黑體 Std W7" panose="020B0700000000000000" pitchFamily="34" charset="-120"/>
              </a:rPr>
              <a:t>煽動人自我毀滅</a:t>
            </a:r>
            <a:endParaRPr lang="en-US" sz="3600" dirty="0">
              <a:latin typeface="華康黑體 Std W7" panose="020B0700000000000000" pitchFamily="34" charset="-120"/>
              <a:ea typeface="華康黑體 Std W7" panose="020B0700000000000000" pitchFamily="34" charset="-120"/>
            </a:endParaRPr>
          </a:p>
        </p:txBody>
      </p:sp>
    </p:spTree>
    <p:extLst>
      <p:ext uri="{BB962C8B-B14F-4D97-AF65-F5344CB8AC3E}">
        <p14:creationId xmlns:p14="http://schemas.microsoft.com/office/powerpoint/2010/main" val="33709491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253619" y="223613"/>
            <a:ext cx="7363170" cy="646331"/>
          </a:xfrm>
          <a:prstGeom prst="rect">
            <a:avLst/>
          </a:prstGeom>
        </p:spPr>
        <p:txBody>
          <a:bodyPr wrap="none">
            <a:spAutoFit/>
          </a:bodyPr>
          <a:lstStyle/>
          <a:p>
            <a:r>
              <a:rPr lang="zh-TW" altLang="en-US" sz="36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新紀元運動 </a:t>
            </a:r>
            <a:r>
              <a:rPr lang="en-US" altLang="zh-TW" sz="36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(New Age Movement)</a:t>
            </a:r>
            <a:endParaRPr lang="en-US" sz="36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endParaRPr>
          </a:p>
        </p:txBody>
      </p:sp>
      <p:sp>
        <p:nvSpPr>
          <p:cNvPr id="3" name="Rectangle 2"/>
          <p:cNvSpPr/>
          <p:nvPr/>
        </p:nvSpPr>
        <p:spPr>
          <a:xfrm>
            <a:off x="2010364" y="931500"/>
            <a:ext cx="9141112" cy="1446550"/>
          </a:xfrm>
          <a:prstGeom prst="rect">
            <a:avLst/>
          </a:prstGeom>
        </p:spPr>
        <p:txBody>
          <a:bodyPr wrap="square">
            <a:spAutoFit/>
          </a:bodyPr>
          <a:lstStyle/>
          <a:p>
            <a:r>
              <a:rPr lang="zh-TW" altLang="en-US" sz="3200" dirty="0">
                <a:solidFill>
                  <a:srgbClr val="FF0000"/>
                </a:solidFill>
                <a:latin typeface="華康黑體 Std W7" panose="020B0700000000000000" pitchFamily="34" charset="-120"/>
                <a:ea typeface="華康黑體 Std W7" panose="020B0700000000000000" pitchFamily="34" charset="-120"/>
                <a:cs typeface="Mangal" panose="02040503050203030202" pitchFamily="18" charset="0"/>
                <a:sym typeface="Wingdings" panose="05000000000000000000" pitchFamily="2" charset="2"/>
              </a:rPr>
              <a:t></a:t>
            </a:r>
            <a:r>
              <a:rPr lang="zh-TW" altLang="en-US" sz="32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不是宗教而是一種集合不同思想的</a:t>
            </a:r>
            <a:r>
              <a:rPr lang="zh-TW" altLang="en-US" sz="3200" dirty="0">
                <a:solidFill>
                  <a:srgbClr val="C00000"/>
                </a:solidFill>
                <a:latin typeface="華康黑體 Std W7" panose="020B0700000000000000" pitchFamily="34" charset="-120"/>
                <a:ea typeface="華康黑體 Std W7" panose="020B0700000000000000" pitchFamily="34" charset="-120"/>
                <a:cs typeface="Mangal" panose="02040503050203030202" pitchFamily="18" charset="0"/>
              </a:rPr>
              <a:t>運動</a:t>
            </a:r>
            <a:endParaRPr lang="en-US" altLang="zh-TW" sz="3200" dirty="0">
              <a:solidFill>
                <a:srgbClr val="C00000"/>
              </a:solidFill>
              <a:latin typeface="華康黑體 Std W7" panose="020B0700000000000000" pitchFamily="34" charset="-120"/>
              <a:ea typeface="華康黑體 Std W7" panose="020B0700000000000000" pitchFamily="34" charset="-120"/>
              <a:cs typeface="Mangal" panose="02040503050203030202" pitchFamily="18" charset="0"/>
            </a:endParaRPr>
          </a:p>
          <a:p>
            <a:r>
              <a:rPr lang="en-US" altLang="zh-TW" sz="2800" dirty="0">
                <a:latin typeface="華康黑體 Std W7" panose="020B0700000000000000" pitchFamily="34" charset="-120"/>
                <a:ea typeface="華康黑體 Std W7" panose="020B0700000000000000" pitchFamily="34" charset="-120"/>
                <a:cs typeface="Mangal" panose="02040503050203030202" pitchFamily="18" charset="0"/>
              </a:rPr>
              <a:t>  (</a:t>
            </a:r>
            <a:r>
              <a:rPr lang="zh-TW" altLang="en-US" sz="2800" dirty="0">
                <a:latin typeface="華康黑體 Std W7" panose="020B0700000000000000" pitchFamily="34" charset="-120"/>
                <a:ea typeface="華康黑體 Std W7" panose="020B0700000000000000" pitchFamily="34" charset="-120"/>
                <a:cs typeface="Mangal" panose="02040503050203030202" pitchFamily="18" charset="0"/>
              </a:rPr>
              <a:t>東方哲學、超覺靜坐、通靈學、心理學、太空科學、   </a:t>
            </a:r>
            <a:endParaRPr lang="en-US" altLang="zh-TW" sz="2800" dirty="0">
              <a:latin typeface="華康黑體 Std W7" panose="020B0700000000000000" pitchFamily="34" charset="-120"/>
              <a:ea typeface="華康黑體 Std W7" panose="020B0700000000000000" pitchFamily="34" charset="-120"/>
              <a:cs typeface="Mangal" panose="02040503050203030202" pitchFamily="18" charset="0"/>
            </a:endParaRPr>
          </a:p>
          <a:p>
            <a:r>
              <a:rPr lang="en-US" altLang="zh-TW" sz="2800" dirty="0">
                <a:latin typeface="華康黑體 Std W7" panose="020B0700000000000000" pitchFamily="34" charset="-120"/>
                <a:ea typeface="華康黑體 Std W7" panose="020B0700000000000000" pitchFamily="34" charset="-120"/>
                <a:cs typeface="Mangal" panose="02040503050203030202" pitchFamily="18" charset="0"/>
              </a:rPr>
              <a:t>   </a:t>
            </a:r>
            <a:r>
              <a:rPr lang="zh-TW" altLang="en-US" sz="2800" dirty="0">
                <a:latin typeface="華康黑體 Std W7" panose="020B0700000000000000" pitchFamily="34" charset="-120"/>
                <a:ea typeface="華康黑體 Std W7" panose="020B0700000000000000" pitchFamily="34" charset="-120"/>
                <a:cs typeface="Mangal" panose="02040503050203030202" pitchFamily="18" charset="0"/>
              </a:rPr>
              <a:t>環境生態學等</a:t>
            </a:r>
            <a:r>
              <a:rPr lang="en-US" altLang="zh-TW" sz="2800" dirty="0">
                <a:latin typeface="華康黑體 Std W7" panose="020B0700000000000000" pitchFamily="34" charset="-120"/>
                <a:ea typeface="華康黑體 Std W7" panose="020B0700000000000000" pitchFamily="34" charset="-120"/>
                <a:cs typeface="Mangal" panose="02040503050203030202" pitchFamily="18" charset="0"/>
              </a:rPr>
              <a:t>...)</a:t>
            </a:r>
            <a:endParaRPr lang="en-US" sz="2800" dirty="0">
              <a:latin typeface="華康黑體 Std W7" panose="020B0700000000000000" pitchFamily="34" charset="-120"/>
              <a:ea typeface="華康黑體 Std W7" panose="020B0700000000000000" pitchFamily="34" charset="-120"/>
              <a:cs typeface="Mangal" panose="02040503050203030202" pitchFamily="18" charset="0"/>
            </a:endParaRPr>
          </a:p>
        </p:txBody>
      </p:sp>
      <p:sp>
        <p:nvSpPr>
          <p:cNvPr id="4" name="Rectangle 3"/>
          <p:cNvSpPr/>
          <p:nvPr/>
        </p:nvSpPr>
        <p:spPr>
          <a:xfrm>
            <a:off x="2010364" y="2439606"/>
            <a:ext cx="5514651" cy="584775"/>
          </a:xfrm>
          <a:prstGeom prst="rect">
            <a:avLst/>
          </a:prstGeom>
        </p:spPr>
        <p:txBody>
          <a:bodyPr wrap="none">
            <a:spAutoFit/>
          </a:bodyPr>
          <a:lstStyle/>
          <a:p>
            <a:r>
              <a:rPr lang="zh-TW" altLang="en-US" sz="3200" dirty="0">
                <a:solidFill>
                  <a:srgbClr val="FF0000"/>
                </a:solidFill>
                <a:latin typeface="華康黑體 Std W7" panose="020B0700000000000000" pitchFamily="34" charset="-120"/>
                <a:ea typeface="華康黑體 Std W7" panose="020B0700000000000000" pitchFamily="34" charset="-120"/>
                <a:cs typeface="Mangal" panose="02040503050203030202" pitchFamily="18" charset="0"/>
                <a:sym typeface="Wingdings" panose="05000000000000000000" pitchFamily="2" charset="2"/>
              </a:rPr>
              <a:t></a:t>
            </a:r>
            <a:r>
              <a:rPr lang="zh-TW" altLang="en-US" sz="32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源起 </a:t>
            </a:r>
            <a:r>
              <a:rPr lang="en-US" altLang="zh-TW" sz="32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70 </a:t>
            </a:r>
            <a:r>
              <a:rPr lang="zh-TW" altLang="en-US" sz="32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至 </a:t>
            </a:r>
            <a:r>
              <a:rPr lang="en-US" altLang="zh-TW" sz="32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80 </a:t>
            </a:r>
            <a:r>
              <a:rPr lang="zh-TW" altLang="en-US" sz="32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年代西方國家</a:t>
            </a:r>
            <a:endParaRPr lang="en-US" sz="3000" dirty="0">
              <a:latin typeface="華康黑體 Std W7" panose="020B0700000000000000" pitchFamily="34" charset="-120"/>
              <a:ea typeface="華康黑體 Std W7" panose="020B0700000000000000" pitchFamily="34" charset="-120"/>
              <a:cs typeface="Mangal" panose="02040503050203030202" pitchFamily="18" charset="0"/>
            </a:endParaRPr>
          </a:p>
        </p:txBody>
      </p:sp>
      <p:sp>
        <p:nvSpPr>
          <p:cNvPr id="5" name="Rectangle 4"/>
          <p:cNvSpPr/>
          <p:nvPr/>
        </p:nvSpPr>
        <p:spPr>
          <a:xfrm>
            <a:off x="2010364" y="3024380"/>
            <a:ext cx="8579593" cy="1077218"/>
          </a:xfrm>
          <a:prstGeom prst="rect">
            <a:avLst/>
          </a:prstGeom>
        </p:spPr>
        <p:txBody>
          <a:bodyPr wrap="none">
            <a:spAutoFit/>
          </a:bodyPr>
          <a:lstStyle/>
          <a:p>
            <a:r>
              <a:rPr lang="zh-TW" altLang="en-US" sz="3200" dirty="0">
                <a:solidFill>
                  <a:srgbClr val="FF0000"/>
                </a:solidFill>
                <a:latin typeface="華康黑體 Std W7" panose="020B0700000000000000" pitchFamily="34" charset="-120"/>
                <a:ea typeface="華康黑體 Std W7" panose="020B0700000000000000" pitchFamily="34" charset="-120"/>
                <a:cs typeface="Mangal" panose="02040503050203030202" pitchFamily="18" charset="0"/>
                <a:sym typeface="Wingdings" panose="05000000000000000000" pitchFamily="2" charset="2"/>
              </a:rPr>
              <a:t></a:t>
            </a:r>
            <a:r>
              <a:rPr lang="zh-TW" altLang="en-US" sz="32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目標：為人類開拓一個新的、和諧的，與天體</a:t>
            </a:r>
            <a:endParaRPr lang="en-US" altLang="zh-TW" sz="32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endParaRPr>
          </a:p>
          <a:p>
            <a:r>
              <a:rPr lang="en-US" sz="32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              </a:t>
            </a:r>
            <a:r>
              <a:rPr lang="zh-TW" altLang="en-US" sz="32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共融的新時期</a:t>
            </a:r>
            <a:endParaRPr lang="en-US" sz="3000" dirty="0">
              <a:latin typeface="華康黑體 Std W7" panose="020B0700000000000000" pitchFamily="34" charset="-120"/>
              <a:ea typeface="華康黑體 Std W7" panose="020B0700000000000000" pitchFamily="34" charset="-120"/>
              <a:cs typeface="Mangal" panose="02040503050203030202" pitchFamily="18" charset="0"/>
            </a:endParaRPr>
          </a:p>
        </p:txBody>
      </p:sp>
      <p:sp>
        <p:nvSpPr>
          <p:cNvPr id="6" name="Rectangle 5"/>
          <p:cNvSpPr/>
          <p:nvPr/>
        </p:nvSpPr>
        <p:spPr>
          <a:xfrm>
            <a:off x="2010363" y="4147765"/>
            <a:ext cx="9325294" cy="1508105"/>
          </a:xfrm>
          <a:prstGeom prst="rect">
            <a:avLst/>
          </a:prstGeom>
        </p:spPr>
        <p:txBody>
          <a:bodyPr wrap="square">
            <a:spAutoFit/>
          </a:bodyPr>
          <a:lstStyle/>
          <a:p>
            <a:r>
              <a:rPr lang="zh-TW" altLang="en-US" sz="3200" dirty="0">
                <a:solidFill>
                  <a:srgbClr val="FF0000"/>
                </a:solidFill>
                <a:latin typeface="華康黑體 Std W7" panose="020B0700000000000000" pitchFamily="34" charset="-120"/>
                <a:ea typeface="華康黑體 Std W7" panose="020B0700000000000000" pitchFamily="34" charset="-120"/>
                <a:cs typeface="Mangal" panose="02040503050203030202" pitchFamily="18" charset="0"/>
                <a:sym typeface="Wingdings" panose="05000000000000000000" pitchFamily="2" charset="2"/>
              </a:rPr>
              <a:t></a:t>
            </a:r>
            <a:r>
              <a:rPr lang="zh-TW" altLang="en-US" sz="32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術語：</a:t>
            </a:r>
            <a:r>
              <a:rPr lang="zh-TW" altLang="en-US" sz="30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覺醒 </a:t>
            </a:r>
            <a:r>
              <a:rPr lang="en-US" altLang="zh-TW" sz="30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(awakening)</a:t>
            </a:r>
            <a:r>
              <a:rPr lang="zh-TW" altLang="en-US" sz="30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、啟蒙 </a:t>
            </a:r>
            <a:r>
              <a:rPr lang="en-US" altLang="zh-TW" sz="30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(enlightenment)</a:t>
            </a:r>
            <a:r>
              <a:rPr lang="zh-TW" altLang="en-US" sz="30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a:t>
            </a:r>
            <a:endParaRPr lang="en-US" altLang="zh-TW" sz="30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endParaRPr>
          </a:p>
          <a:p>
            <a:r>
              <a:rPr lang="en-US" sz="30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               </a:t>
            </a:r>
            <a:r>
              <a:rPr lang="zh-TW" altLang="en-US" sz="30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整全 </a:t>
            </a:r>
            <a:r>
              <a:rPr lang="en-US" altLang="zh-TW" sz="30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(holistic)</a:t>
            </a:r>
            <a:r>
              <a:rPr lang="zh-TW" altLang="en-US" sz="30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、全球性 </a:t>
            </a:r>
            <a:r>
              <a:rPr lang="en-US" altLang="zh-TW" sz="30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(global)</a:t>
            </a:r>
          </a:p>
          <a:p>
            <a:r>
              <a:rPr lang="en-US" sz="30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               </a:t>
            </a:r>
            <a:r>
              <a:rPr lang="zh-TW" altLang="en-US" sz="30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超越 </a:t>
            </a:r>
            <a:r>
              <a:rPr lang="en-US" altLang="zh-TW" sz="30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(transcendental)...</a:t>
            </a:r>
            <a:endParaRPr lang="en-US" sz="3000" dirty="0">
              <a:latin typeface="華康黑體 Std W7" panose="020B0700000000000000" pitchFamily="34" charset="-120"/>
              <a:ea typeface="華康黑體 Std W7" panose="020B0700000000000000" pitchFamily="34" charset="-120"/>
              <a:cs typeface="Mangal" panose="02040503050203030202" pitchFamily="18" charset="0"/>
            </a:endParaRPr>
          </a:p>
        </p:txBody>
      </p:sp>
      <p:sp>
        <p:nvSpPr>
          <p:cNvPr id="7" name="Rectangle 6"/>
          <p:cNvSpPr/>
          <p:nvPr/>
        </p:nvSpPr>
        <p:spPr>
          <a:xfrm>
            <a:off x="2024879" y="5655869"/>
            <a:ext cx="7975466" cy="1077218"/>
          </a:xfrm>
          <a:prstGeom prst="rect">
            <a:avLst/>
          </a:prstGeom>
        </p:spPr>
        <p:txBody>
          <a:bodyPr wrap="square">
            <a:spAutoFit/>
          </a:bodyPr>
          <a:lstStyle/>
          <a:p>
            <a:r>
              <a:rPr lang="zh-TW" altLang="en-US" sz="3200" dirty="0">
                <a:solidFill>
                  <a:srgbClr val="FF0000"/>
                </a:solidFill>
                <a:latin typeface="華康黑體 Std W7" panose="020B0700000000000000" pitchFamily="34" charset="-120"/>
                <a:ea typeface="華康黑體 Std W7" panose="020B0700000000000000" pitchFamily="34" charset="-120"/>
                <a:cs typeface="Mangal" panose="02040503050203030202" pitchFamily="18" charset="0"/>
                <a:sym typeface="Wingdings" panose="05000000000000000000" pitchFamily="2" charset="2"/>
              </a:rPr>
              <a:t></a:t>
            </a:r>
            <a:r>
              <a:rPr lang="zh-TW" altLang="en-US" sz="32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著重：自我發展 </a:t>
            </a:r>
            <a:r>
              <a:rPr lang="en-US" altLang="zh-TW" sz="32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(self-development)</a:t>
            </a:r>
            <a:r>
              <a:rPr lang="zh-TW" altLang="en-US" sz="32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a:t>
            </a:r>
            <a:endParaRPr lang="en-US" altLang="zh-TW" sz="32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endParaRPr>
          </a:p>
          <a:p>
            <a:r>
              <a:rPr lang="en-US" altLang="zh-TW" sz="32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              </a:t>
            </a:r>
            <a:r>
              <a:rPr lang="zh-TW" altLang="en-US" sz="32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實現自我 </a:t>
            </a:r>
            <a:r>
              <a:rPr lang="en-US" altLang="zh-TW" sz="32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(self-actualization)</a:t>
            </a:r>
            <a:endParaRPr lang="en-US" sz="3000" dirty="0">
              <a:latin typeface="華康黑體 Std W7" panose="020B0700000000000000" pitchFamily="34" charset="-120"/>
              <a:ea typeface="華康黑體 Std W7" panose="020B0700000000000000" pitchFamily="34" charset="-120"/>
              <a:cs typeface="Mangal" panose="02040503050203030202" pitchFamily="18" charset="0"/>
            </a:endParaRPr>
          </a:p>
        </p:txBody>
      </p:sp>
    </p:spTree>
    <p:extLst>
      <p:ext uri="{BB962C8B-B14F-4D97-AF65-F5344CB8AC3E}">
        <p14:creationId xmlns:p14="http://schemas.microsoft.com/office/powerpoint/2010/main" val="25919368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p:cNvSpPr/>
          <p:nvPr/>
        </p:nvSpPr>
        <p:spPr>
          <a:xfrm>
            <a:off x="1526889" y="276917"/>
            <a:ext cx="6647974" cy="646331"/>
          </a:xfrm>
          <a:prstGeom prst="rect">
            <a:avLst/>
          </a:prstGeom>
        </p:spPr>
        <p:txBody>
          <a:bodyPr wrap="none">
            <a:spAutoFit/>
          </a:bodyPr>
          <a:lstStyle/>
          <a:p>
            <a:r>
              <a:rPr lang="zh-TW" altLang="en-US" sz="36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新紀元的錯誤思想 </a:t>
            </a:r>
            <a:r>
              <a:rPr lang="en-US" altLang="zh-TW" sz="36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a:t>
            </a:r>
            <a:r>
              <a:rPr lang="zh-TW" altLang="en-US" sz="36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來自印度教</a:t>
            </a:r>
            <a:r>
              <a:rPr lang="en-US" altLang="zh-TW" sz="36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a:t>
            </a:r>
            <a:endParaRPr lang="en-US" sz="36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endParaRPr>
          </a:p>
        </p:txBody>
      </p:sp>
      <p:sp>
        <p:nvSpPr>
          <p:cNvPr id="4" name="Rectangle 3"/>
          <p:cNvSpPr/>
          <p:nvPr/>
        </p:nvSpPr>
        <p:spPr>
          <a:xfrm>
            <a:off x="2252099" y="984804"/>
            <a:ext cx="6609502" cy="584775"/>
          </a:xfrm>
          <a:prstGeom prst="rect">
            <a:avLst/>
          </a:prstGeom>
        </p:spPr>
        <p:txBody>
          <a:bodyPr wrap="none">
            <a:spAutoFit/>
          </a:bodyPr>
          <a:lstStyle/>
          <a:p>
            <a:r>
              <a:rPr lang="zh-TW" altLang="en-US" sz="3200" dirty="0">
                <a:solidFill>
                  <a:srgbClr val="FF0000"/>
                </a:solidFill>
                <a:latin typeface="華康黑體 Std W7" panose="020B0700000000000000" pitchFamily="34" charset="-120"/>
                <a:ea typeface="華康黑體 Std W7" panose="020B0700000000000000" pitchFamily="34" charset="-120"/>
                <a:cs typeface="Mangal" panose="02040503050203030202" pitchFamily="18" charset="0"/>
                <a:sym typeface="Wingdings" panose="05000000000000000000" pitchFamily="2" charset="2"/>
              </a:rPr>
              <a:t></a:t>
            </a:r>
            <a:r>
              <a:rPr lang="zh-TW" altLang="en-US" sz="32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萬物歸一（</a:t>
            </a:r>
            <a:r>
              <a:rPr lang="en-US" altLang="zh-TW" sz="32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All is one</a:t>
            </a:r>
            <a:r>
              <a:rPr lang="zh-TW" altLang="en-US" sz="32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）「單一論</a:t>
            </a:r>
            <a:r>
              <a:rPr lang="en-US" altLang="zh-TW" sz="32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a:t>
            </a:r>
            <a:endParaRPr lang="en-US" sz="3000" dirty="0">
              <a:latin typeface="華康黑體 Std W7" panose="020B0700000000000000" pitchFamily="34" charset="-120"/>
              <a:ea typeface="華康黑體 Std W7" panose="020B0700000000000000" pitchFamily="34" charset="-120"/>
              <a:cs typeface="Mangal" panose="02040503050203030202" pitchFamily="18" charset="0"/>
            </a:endParaRPr>
          </a:p>
        </p:txBody>
      </p:sp>
      <p:sp>
        <p:nvSpPr>
          <p:cNvPr id="5" name="Rectangle 4"/>
          <p:cNvSpPr/>
          <p:nvPr/>
        </p:nvSpPr>
        <p:spPr>
          <a:xfrm>
            <a:off x="2252100" y="1569579"/>
            <a:ext cx="7463903" cy="584775"/>
          </a:xfrm>
          <a:prstGeom prst="rect">
            <a:avLst/>
          </a:prstGeom>
        </p:spPr>
        <p:txBody>
          <a:bodyPr wrap="none">
            <a:spAutoFit/>
          </a:bodyPr>
          <a:lstStyle/>
          <a:p>
            <a:r>
              <a:rPr lang="zh-TW" altLang="en-US" sz="3200" dirty="0">
                <a:solidFill>
                  <a:srgbClr val="FF0000"/>
                </a:solidFill>
                <a:latin typeface="華康黑體 Std W7" panose="020B0700000000000000" pitchFamily="34" charset="-120"/>
                <a:ea typeface="華康黑體 Std W7" panose="020B0700000000000000" pitchFamily="34" charset="-120"/>
                <a:cs typeface="Mangal" panose="02040503050203030202" pitchFamily="18" charset="0"/>
                <a:sym typeface="Wingdings" panose="05000000000000000000" pitchFamily="2" charset="2"/>
              </a:rPr>
              <a:t></a:t>
            </a:r>
            <a:r>
              <a:rPr lang="zh-TW" altLang="en-US" sz="32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萬物皆有神性（</a:t>
            </a:r>
            <a:r>
              <a:rPr lang="en-US" altLang="zh-TW" sz="32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All is God</a:t>
            </a:r>
            <a:r>
              <a:rPr lang="zh-TW" altLang="en-US" sz="32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）「泛神論</a:t>
            </a:r>
            <a:r>
              <a:rPr lang="en-US" altLang="zh-TW" sz="28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a:t>
            </a:r>
            <a:endParaRPr lang="en-US" sz="2800" dirty="0">
              <a:latin typeface="華康黑體 Std W7" panose="020B0700000000000000" pitchFamily="34" charset="-120"/>
              <a:ea typeface="華康黑體 Std W7" panose="020B0700000000000000" pitchFamily="34" charset="-120"/>
              <a:cs typeface="Mangal" panose="02040503050203030202" pitchFamily="18" charset="0"/>
            </a:endParaRPr>
          </a:p>
        </p:txBody>
      </p:sp>
      <p:sp>
        <p:nvSpPr>
          <p:cNvPr id="7" name="Rectangle 6"/>
          <p:cNvSpPr/>
          <p:nvPr/>
        </p:nvSpPr>
        <p:spPr>
          <a:xfrm>
            <a:off x="2252100" y="2215910"/>
            <a:ext cx="8451353" cy="584775"/>
          </a:xfrm>
          <a:prstGeom prst="rect">
            <a:avLst/>
          </a:prstGeom>
        </p:spPr>
        <p:txBody>
          <a:bodyPr wrap="none">
            <a:spAutoFit/>
          </a:bodyPr>
          <a:lstStyle/>
          <a:p>
            <a:r>
              <a:rPr lang="zh-TW" altLang="en-US" sz="3200" dirty="0">
                <a:solidFill>
                  <a:srgbClr val="FF0000"/>
                </a:solidFill>
                <a:latin typeface="華康黑體 Std W7" panose="020B0700000000000000" pitchFamily="34" charset="-120"/>
                <a:ea typeface="華康黑體 Std W7" panose="020B0700000000000000" pitchFamily="34" charset="-120"/>
                <a:cs typeface="Mangal" panose="02040503050203030202" pitchFamily="18" charset="0"/>
                <a:sym typeface="Wingdings" panose="05000000000000000000" pitchFamily="2" charset="2"/>
              </a:rPr>
              <a:t></a:t>
            </a:r>
            <a:r>
              <a:rPr lang="zh-TW" altLang="en-US" sz="32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人性即是神（</a:t>
            </a:r>
            <a:r>
              <a:rPr lang="en-US" altLang="zh-TW" sz="32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Humanity is God</a:t>
            </a:r>
            <a:r>
              <a:rPr lang="zh-TW" altLang="en-US" sz="32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）「成神論</a:t>
            </a:r>
            <a:r>
              <a:rPr lang="en-US" altLang="zh-TW" sz="28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a:t>
            </a:r>
            <a:endParaRPr lang="en-US" sz="2800" dirty="0">
              <a:latin typeface="華康黑體 Std W7" panose="020B0700000000000000" pitchFamily="34" charset="-120"/>
              <a:ea typeface="華康黑體 Std W7" panose="020B0700000000000000" pitchFamily="34" charset="-120"/>
              <a:cs typeface="Mangal" panose="02040503050203030202" pitchFamily="18" charset="0"/>
            </a:endParaRPr>
          </a:p>
        </p:txBody>
      </p:sp>
      <p:sp>
        <p:nvSpPr>
          <p:cNvPr id="8" name="Rectangle 7"/>
          <p:cNvSpPr/>
          <p:nvPr/>
        </p:nvSpPr>
        <p:spPr>
          <a:xfrm>
            <a:off x="2252100" y="2862241"/>
            <a:ext cx="8632043" cy="584775"/>
          </a:xfrm>
          <a:prstGeom prst="rect">
            <a:avLst/>
          </a:prstGeom>
        </p:spPr>
        <p:txBody>
          <a:bodyPr wrap="none">
            <a:spAutoFit/>
          </a:bodyPr>
          <a:lstStyle/>
          <a:p>
            <a:r>
              <a:rPr lang="zh-TW" altLang="en-US" sz="3200" dirty="0">
                <a:solidFill>
                  <a:srgbClr val="FF0000"/>
                </a:solidFill>
                <a:latin typeface="華康黑體 Std W7" panose="020B0700000000000000" pitchFamily="34" charset="-120"/>
                <a:ea typeface="華康黑體 Std W7" panose="020B0700000000000000" pitchFamily="34" charset="-120"/>
                <a:cs typeface="Mangal" panose="02040503050203030202" pitchFamily="18" charset="0"/>
                <a:sym typeface="Wingdings" panose="05000000000000000000" pitchFamily="2" charset="2"/>
              </a:rPr>
              <a:t></a:t>
            </a:r>
            <a:r>
              <a:rPr lang="zh-TW" altLang="en-US" sz="32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宗教歸一（</a:t>
            </a:r>
            <a:r>
              <a:rPr lang="en-US" altLang="zh-TW" sz="32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All religions are one</a:t>
            </a:r>
            <a:r>
              <a:rPr lang="zh-TW" altLang="en-US" sz="32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）「統一論</a:t>
            </a:r>
            <a:r>
              <a:rPr lang="en-US" altLang="zh-TW" sz="28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a:t>
            </a:r>
            <a:endParaRPr lang="en-US" sz="2800" dirty="0">
              <a:latin typeface="華康黑體 Std W7" panose="020B0700000000000000" pitchFamily="34" charset="-120"/>
              <a:ea typeface="華康黑體 Std W7" panose="020B0700000000000000" pitchFamily="34" charset="-120"/>
              <a:cs typeface="Mangal" panose="02040503050203030202" pitchFamily="18" charset="0"/>
            </a:endParaRPr>
          </a:p>
        </p:txBody>
      </p:sp>
      <p:pic>
        <p:nvPicPr>
          <p:cNvPr id="5122" name="Picture 2" descr="Image result for new age produc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7175" y="3813372"/>
            <a:ext cx="5725693" cy="2612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35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074" name="Picture 2" descr="Image result for new age mov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0203" y="271009"/>
            <a:ext cx="4990952" cy="38220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new age move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6601" y="145143"/>
            <a:ext cx="3252609" cy="326821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new age movem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7877" y="3627852"/>
            <a:ext cx="3161332" cy="306111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New Age Spiritualit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9510" y="4291042"/>
            <a:ext cx="5475007" cy="184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02131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010365" y="254393"/>
            <a:ext cx="2954655" cy="646331"/>
          </a:xfrm>
          <a:prstGeom prst="rect">
            <a:avLst/>
          </a:prstGeom>
        </p:spPr>
        <p:txBody>
          <a:bodyPr wrap="none">
            <a:spAutoFit/>
          </a:bodyPr>
          <a:lstStyle/>
          <a:p>
            <a:r>
              <a:rPr lang="zh-TW" altLang="en-US" sz="36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新紀元的危險</a:t>
            </a:r>
            <a:endParaRPr lang="en-US" sz="36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endParaRPr>
          </a:p>
        </p:txBody>
      </p:sp>
      <p:sp>
        <p:nvSpPr>
          <p:cNvPr id="3" name="Rectangle 2"/>
          <p:cNvSpPr/>
          <p:nvPr/>
        </p:nvSpPr>
        <p:spPr>
          <a:xfrm>
            <a:off x="2693530" y="900724"/>
            <a:ext cx="6117380" cy="584775"/>
          </a:xfrm>
          <a:prstGeom prst="rect">
            <a:avLst/>
          </a:prstGeom>
        </p:spPr>
        <p:txBody>
          <a:bodyPr wrap="none">
            <a:spAutoFit/>
          </a:bodyPr>
          <a:lstStyle/>
          <a:p>
            <a:r>
              <a:rPr lang="zh-TW" altLang="en-US" sz="3200" dirty="0">
                <a:solidFill>
                  <a:srgbClr val="FF0000"/>
                </a:solidFill>
                <a:latin typeface="華康黑體 Std W7" panose="020B0700000000000000" pitchFamily="34" charset="-120"/>
                <a:ea typeface="華康黑體 Std W7" panose="020B0700000000000000" pitchFamily="34" charset="-120"/>
                <a:cs typeface="Mangal" panose="02040503050203030202" pitchFamily="18" charset="0"/>
                <a:sym typeface="Wingdings" panose="05000000000000000000" pitchFamily="2" charset="2"/>
              </a:rPr>
              <a:t></a:t>
            </a:r>
            <a:r>
              <a:rPr lang="zh-TW" altLang="en-US" sz="32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將神貶降，把人放在神的地位上</a:t>
            </a:r>
            <a:endParaRPr lang="en-US" sz="3000" dirty="0">
              <a:latin typeface="華康黑體 Std W7" panose="020B0700000000000000" pitchFamily="34" charset="-120"/>
              <a:ea typeface="華康黑體 Std W7" panose="020B0700000000000000" pitchFamily="34" charset="-120"/>
              <a:cs typeface="Mangal" panose="02040503050203030202" pitchFamily="18" charset="0"/>
            </a:endParaRPr>
          </a:p>
        </p:txBody>
      </p:sp>
      <p:sp>
        <p:nvSpPr>
          <p:cNvPr id="4" name="Rectangle 3"/>
          <p:cNvSpPr/>
          <p:nvPr/>
        </p:nvSpPr>
        <p:spPr>
          <a:xfrm>
            <a:off x="2693530" y="1485499"/>
            <a:ext cx="6066084" cy="584775"/>
          </a:xfrm>
          <a:prstGeom prst="rect">
            <a:avLst/>
          </a:prstGeom>
        </p:spPr>
        <p:txBody>
          <a:bodyPr wrap="none">
            <a:spAutoFit/>
          </a:bodyPr>
          <a:lstStyle/>
          <a:p>
            <a:r>
              <a:rPr lang="zh-TW" altLang="en-US" sz="3200" dirty="0">
                <a:solidFill>
                  <a:srgbClr val="FF0000"/>
                </a:solidFill>
                <a:latin typeface="華康黑體 Std W7" panose="020B0700000000000000" pitchFamily="34" charset="-120"/>
                <a:ea typeface="華康黑體 Std W7" panose="020B0700000000000000" pitchFamily="34" charset="-120"/>
                <a:cs typeface="Mangal" panose="02040503050203030202" pitchFamily="18" charset="0"/>
                <a:sym typeface="Wingdings" panose="05000000000000000000" pitchFamily="2" charset="2"/>
              </a:rPr>
              <a:t></a:t>
            </a:r>
            <a:r>
              <a:rPr lang="zh-TW" altLang="en-US" sz="32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sym typeface="Wingdings" panose="05000000000000000000" pitchFamily="2" charset="2"/>
              </a:rPr>
              <a:t>撇棄道德標準，推行「自我觀</a:t>
            </a:r>
            <a:r>
              <a:rPr lang="en-US" altLang="zh-TW" sz="28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a:t>
            </a:r>
            <a:endParaRPr lang="en-US" sz="2800" dirty="0">
              <a:latin typeface="華康黑體 Std W7" panose="020B0700000000000000" pitchFamily="34" charset="-120"/>
              <a:ea typeface="華康黑體 Std W7" panose="020B0700000000000000" pitchFamily="34" charset="-120"/>
              <a:cs typeface="Mangal" panose="02040503050203030202" pitchFamily="18" charset="0"/>
            </a:endParaRPr>
          </a:p>
        </p:txBody>
      </p:sp>
      <p:sp>
        <p:nvSpPr>
          <p:cNvPr id="5" name="Rectangle 4"/>
          <p:cNvSpPr/>
          <p:nvPr/>
        </p:nvSpPr>
        <p:spPr>
          <a:xfrm>
            <a:off x="2693530" y="2050490"/>
            <a:ext cx="2834430" cy="584775"/>
          </a:xfrm>
          <a:prstGeom prst="rect">
            <a:avLst/>
          </a:prstGeom>
        </p:spPr>
        <p:txBody>
          <a:bodyPr wrap="none">
            <a:spAutoFit/>
          </a:bodyPr>
          <a:lstStyle/>
          <a:p>
            <a:r>
              <a:rPr lang="zh-TW" altLang="en-US" sz="3200" dirty="0">
                <a:solidFill>
                  <a:srgbClr val="FF0000"/>
                </a:solidFill>
                <a:latin typeface="華康黑體 Std W7" panose="020B0700000000000000" pitchFamily="34" charset="-120"/>
                <a:ea typeface="華康黑體 Std W7" panose="020B0700000000000000" pitchFamily="34" charset="-120"/>
                <a:cs typeface="Mangal" panose="02040503050203030202" pitchFamily="18" charset="0"/>
                <a:sym typeface="Wingdings" panose="05000000000000000000" pitchFamily="2" charset="2"/>
              </a:rPr>
              <a:t></a:t>
            </a:r>
            <a:r>
              <a:rPr lang="zh-TW" altLang="en-US" sz="32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sym typeface="Wingdings" panose="05000000000000000000" pitchFamily="2" charset="2"/>
              </a:rPr>
              <a:t>沒有罪的觀念</a:t>
            </a:r>
            <a:endParaRPr lang="en-US" sz="2800" dirty="0">
              <a:latin typeface="華康黑體 Std W7" panose="020B0700000000000000" pitchFamily="34" charset="-120"/>
              <a:ea typeface="華康黑體 Std W7" panose="020B0700000000000000" pitchFamily="34" charset="-120"/>
              <a:cs typeface="Mangal" panose="02040503050203030202" pitchFamily="18" charset="0"/>
            </a:endParaRPr>
          </a:p>
        </p:txBody>
      </p:sp>
      <p:pic>
        <p:nvPicPr>
          <p:cNvPr id="4098" name="Picture 2" descr="Image result for pro abor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2245" y="2980864"/>
            <a:ext cx="2286000" cy="32861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pro homosexual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460" y="2980864"/>
            <a:ext cx="2710206" cy="328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5003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010364" y="254393"/>
            <a:ext cx="3416320" cy="646331"/>
          </a:xfrm>
          <a:prstGeom prst="rect">
            <a:avLst/>
          </a:prstGeom>
        </p:spPr>
        <p:txBody>
          <a:bodyPr wrap="none">
            <a:spAutoFit/>
          </a:bodyPr>
          <a:lstStyle/>
          <a:p>
            <a:r>
              <a:rPr lang="zh-TW" altLang="en-US" sz="36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新紀元的影響：</a:t>
            </a:r>
            <a:endParaRPr lang="en-US" sz="36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endParaRPr>
          </a:p>
        </p:txBody>
      </p:sp>
      <p:sp>
        <p:nvSpPr>
          <p:cNvPr id="3" name="Rectangle 2"/>
          <p:cNvSpPr/>
          <p:nvPr/>
        </p:nvSpPr>
        <p:spPr>
          <a:xfrm>
            <a:off x="2010365" y="900724"/>
            <a:ext cx="3244799" cy="584775"/>
          </a:xfrm>
          <a:prstGeom prst="rect">
            <a:avLst/>
          </a:prstGeom>
        </p:spPr>
        <p:txBody>
          <a:bodyPr wrap="none">
            <a:spAutoFit/>
          </a:bodyPr>
          <a:lstStyle/>
          <a:p>
            <a:r>
              <a:rPr lang="zh-TW" altLang="en-US" sz="3200" dirty="0">
                <a:solidFill>
                  <a:srgbClr val="FF0000"/>
                </a:solidFill>
                <a:latin typeface="華康黑體 Std W7" panose="020B0700000000000000" pitchFamily="34" charset="-120"/>
                <a:ea typeface="華康黑體 Std W7" panose="020B0700000000000000" pitchFamily="34" charset="-120"/>
                <a:cs typeface="Mangal" panose="02040503050203030202" pitchFamily="18" charset="0"/>
                <a:sym typeface="Wingdings" panose="05000000000000000000" pitchFamily="2" charset="2"/>
              </a:rPr>
              <a:t></a:t>
            </a:r>
            <a:r>
              <a:rPr lang="zh-TW" altLang="en-US" sz="32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政治方向與策略</a:t>
            </a:r>
            <a:endParaRPr lang="en-US" sz="3000" dirty="0">
              <a:latin typeface="華康黑體 Std W7" panose="020B0700000000000000" pitchFamily="34" charset="-120"/>
              <a:ea typeface="華康黑體 Std W7" panose="020B0700000000000000" pitchFamily="34" charset="-120"/>
              <a:cs typeface="Mangal" panose="02040503050203030202" pitchFamily="18" charset="0"/>
            </a:endParaRPr>
          </a:p>
        </p:txBody>
      </p:sp>
      <p:sp>
        <p:nvSpPr>
          <p:cNvPr id="4" name="Rectangle 3"/>
          <p:cNvSpPr/>
          <p:nvPr/>
        </p:nvSpPr>
        <p:spPr>
          <a:xfrm>
            <a:off x="2010363" y="1485499"/>
            <a:ext cx="6782626" cy="584775"/>
          </a:xfrm>
          <a:prstGeom prst="rect">
            <a:avLst/>
          </a:prstGeom>
        </p:spPr>
        <p:txBody>
          <a:bodyPr wrap="none">
            <a:spAutoFit/>
          </a:bodyPr>
          <a:lstStyle/>
          <a:p>
            <a:r>
              <a:rPr lang="zh-TW" altLang="en-US" sz="3200" dirty="0">
                <a:solidFill>
                  <a:srgbClr val="FF0000"/>
                </a:solidFill>
                <a:latin typeface="華康黑體 Std W7" panose="020B0700000000000000" pitchFamily="34" charset="-120"/>
                <a:ea typeface="華康黑體 Std W7" panose="020B0700000000000000" pitchFamily="34" charset="-120"/>
                <a:cs typeface="Mangal" panose="02040503050203030202" pitchFamily="18" charset="0"/>
                <a:sym typeface="Wingdings" panose="05000000000000000000" pitchFamily="2" charset="2"/>
              </a:rPr>
              <a:t></a:t>
            </a:r>
            <a:r>
              <a:rPr lang="zh-TW" altLang="en-US" sz="32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sym typeface="Wingdings" panose="05000000000000000000" pitchFamily="2" charset="2"/>
              </a:rPr>
              <a:t>經濟：商品、廣告、書籍、手工藝</a:t>
            </a:r>
            <a:r>
              <a:rPr lang="en-US" altLang="zh-TW" sz="32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sym typeface="Wingdings" panose="05000000000000000000" pitchFamily="2" charset="2"/>
              </a:rPr>
              <a:t>...</a:t>
            </a:r>
            <a:endParaRPr lang="en-US" sz="3000" dirty="0">
              <a:latin typeface="華康黑體 Std W7" panose="020B0700000000000000" pitchFamily="34" charset="-120"/>
              <a:ea typeface="華康黑體 Std W7" panose="020B0700000000000000" pitchFamily="34" charset="-120"/>
              <a:cs typeface="Mangal" panose="02040503050203030202" pitchFamily="18" charset="0"/>
            </a:endParaRPr>
          </a:p>
        </p:txBody>
      </p:sp>
      <p:sp>
        <p:nvSpPr>
          <p:cNvPr id="5" name="Rectangle 4"/>
          <p:cNvSpPr/>
          <p:nvPr/>
        </p:nvSpPr>
        <p:spPr>
          <a:xfrm>
            <a:off x="2010363" y="2131830"/>
            <a:ext cx="5961888" cy="584775"/>
          </a:xfrm>
          <a:prstGeom prst="rect">
            <a:avLst/>
          </a:prstGeom>
        </p:spPr>
        <p:txBody>
          <a:bodyPr wrap="none">
            <a:spAutoFit/>
          </a:bodyPr>
          <a:lstStyle/>
          <a:p>
            <a:r>
              <a:rPr lang="zh-TW" altLang="en-US" sz="3200" dirty="0">
                <a:solidFill>
                  <a:srgbClr val="FF0000"/>
                </a:solidFill>
                <a:latin typeface="華康黑體 Std W7" panose="020B0700000000000000" pitchFamily="34" charset="-120"/>
                <a:ea typeface="華康黑體 Std W7" panose="020B0700000000000000" pitchFamily="34" charset="-120"/>
                <a:cs typeface="Mangal" panose="02040503050203030202" pitchFamily="18" charset="0"/>
                <a:sym typeface="Wingdings" panose="05000000000000000000" pitchFamily="2" charset="2"/>
              </a:rPr>
              <a:t></a:t>
            </a:r>
            <a:r>
              <a:rPr lang="zh-TW" altLang="en-US" sz="32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sym typeface="Wingdings" panose="05000000000000000000" pitchFamily="2" charset="2"/>
              </a:rPr>
              <a:t>娛樂：電影、電視節目、音樂</a:t>
            </a:r>
            <a:r>
              <a:rPr lang="en-US" altLang="zh-TW" sz="32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sym typeface="Wingdings" panose="05000000000000000000" pitchFamily="2" charset="2"/>
              </a:rPr>
              <a:t>...</a:t>
            </a:r>
          </a:p>
        </p:txBody>
      </p:sp>
      <p:sp>
        <p:nvSpPr>
          <p:cNvPr id="6" name="Rectangle 5"/>
          <p:cNvSpPr/>
          <p:nvPr/>
        </p:nvSpPr>
        <p:spPr>
          <a:xfrm>
            <a:off x="2010363" y="2778160"/>
            <a:ext cx="8787534" cy="1077218"/>
          </a:xfrm>
          <a:prstGeom prst="rect">
            <a:avLst/>
          </a:prstGeom>
        </p:spPr>
        <p:txBody>
          <a:bodyPr wrap="none">
            <a:spAutoFit/>
          </a:bodyPr>
          <a:lstStyle/>
          <a:p>
            <a:r>
              <a:rPr lang="zh-TW" altLang="en-US" sz="3200" dirty="0">
                <a:solidFill>
                  <a:srgbClr val="FF0000"/>
                </a:solidFill>
                <a:latin typeface="華康黑體 Std W7" panose="020B0700000000000000" pitchFamily="34" charset="-120"/>
                <a:ea typeface="華康黑體 Std W7" panose="020B0700000000000000" pitchFamily="34" charset="-120"/>
                <a:cs typeface="Mangal" panose="02040503050203030202" pitchFamily="18" charset="0"/>
                <a:sym typeface="Wingdings" panose="05000000000000000000" pitchFamily="2" charset="2"/>
              </a:rPr>
              <a:t></a:t>
            </a:r>
            <a:r>
              <a:rPr lang="zh-TW" altLang="en-US" sz="32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健康保養：瑜伽、冥想、替代療代 </a:t>
            </a:r>
            <a:r>
              <a:rPr lang="en-US" altLang="zh-TW" sz="32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(alternative</a:t>
            </a:r>
          </a:p>
          <a:p>
            <a:r>
              <a:rPr lang="en-US" sz="32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                      medicines)...</a:t>
            </a:r>
            <a:endParaRPr lang="en-US" sz="3000" dirty="0">
              <a:latin typeface="華康黑體 Std W7" panose="020B0700000000000000" pitchFamily="34" charset="-120"/>
              <a:ea typeface="華康黑體 Std W7" panose="020B0700000000000000" pitchFamily="34" charset="-120"/>
              <a:cs typeface="Mangal" panose="02040503050203030202" pitchFamily="18" charset="0"/>
            </a:endParaRPr>
          </a:p>
        </p:txBody>
      </p:sp>
      <p:sp>
        <p:nvSpPr>
          <p:cNvPr id="7" name="Rectangle 6"/>
          <p:cNvSpPr/>
          <p:nvPr/>
        </p:nvSpPr>
        <p:spPr>
          <a:xfrm>
            <a:off x="1998907" y="3855379"/>
            <a:ext cx="6372257" cy="584775"/>
          </a:xfrm>
          <a:prstGeom prst="rect">
            <a:avLst/>
          </a:prstGeom>
        </p:spPr>
        <p:txBody>
          <a:bodyPr wrap="none">
            <a:spAutoFit/>
          </a:bodyPr>
          <a:lstStyle/>
          <a:p>
            <a:r>
              <a:rPr lang="zh-TW" altLang="en-US" sz="3200" dirty="0">
                <a:solidFill>
                  <a:srgbClr val="FF0000"/>
                </a:solidFill>
                <a:latin typeface="華康黑體 Std W7" panose="020B0700000000000000" pitchFamily="34" charset="-120"/>
                <a:ea typeface="華康黑體 Std W7" panose="020B0700000000000000" pitchFamily="34" charset="-120"/>
                <a:cs typeface="Mangal" panose="02040503050203030202" pitchFamily="18" charset="0"/>
                <a:sym typeface="Wingdings" panose="05000000000000000000" pitchFamily="2" charset="2"/>
              </a:rPr>
              <a:t></a:t>
            </a:r>
            <a:r>
              <a:rPr lang="zh-TW" altLang="en-US" sz="32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環境保護：綠色運動、衛護動物</a:t>
            </a:r>
            <a:r>
              <a:rPr lang="en-US" altLang="zh-TW" sz="32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a:t>
            </a:r>
            <a:endParaRPr lang="en-US" sz="3000" dirty="0">
              <a:latin typeface="華康黑體 Std W7" panose="020B0700000000000000" pitchFamily="34" charset="-120"/>
              <a:ea typeface="華康黑體 Std W7" panose="020B0700000000000000" pitchFamily="34" charset="-120"/>
              <a:cs typeface="Mangal" panose="02040503050203030202" pitchFamily="18" charset="0"/>
            </a:endParaRPr>
          </a:p>
        </p:txBody>
      </p:sp>
      <p:sp>
        <p:nvSpPr>
          <p:cNvPr id="8" name="Rectangle 7"/>
          <p:cNvSpPr/>
          <p:nvPr/>
        </p:nvSpPr>
        <p:spPr>
          <a:xfrm>
            <a:off x="2010364" y="4501709"/>
            <a:ext cx="7758855" cy="1077218"/>
          </a:xfrm>
          <a:prstGeom prst="rect">
            <a:avLst/>
          </a:prstGeom>
        </p:spPr>
        <p:txBody>
          <a:bodyPr wrap="none">
            <a:spAutoFit/>
          </a:bodyPr>
          <a:lstStyle/>
          <a:p>
            <a:r>
              <a:rPr lang="zh-TW" altLang="en-US" sz="3200" dirty="0">
                <a:solidFill>
                  <a:srgbClr val="FF0000"/>
                </a:solidFill>
                <a:latin typeface="華康黑體 Std W7" panose="020B0700000000000000" pitchFamily="34" charset="-120"/>
                <a:ea typeface="華康黑體 Std W7" panose="020B0700000000000000" pitchFamily="34" charset="-120"/>
                <a:cs typeface="Mangal" panose="02040503050203030202" pitchFamily="18" charset="0"/>
                <a:sym typeface="Wingdings" panose="05000000000000000000" pitchFamily="2" charset="2"/>
              </a:rPr>
              <a:t></a:t>
            </a:r>
            <a:r>
              <a:rPr lang="zh-TW" altLang="en-US" sz="32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基督教：「積極思想」、「成功神學」、</a:t>
            </a:r>
            <a:endParaRPr lang="en-US" altLang="zh-TW" sz="32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endParaRPr>
          </a:p>
          <a:p>
            <a:r>
              <a:rPr lang="en-US" sz="32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                  </a:t>
            </a:r>
            <a:r>
              <a:rPr lang="zh-TW" altLang="en-US" sz="32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「全人醫治</a:t>
            </a:r>
            <a:r>
              <a:rPr lang="zh-TW" altLang="en-US" sz="28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a:t>
            </a:r>
            <a:r>
              <a:rPr lang="en-US" altLang="zh-TW" sz="2800" dirty="0">
                <a:solidFill>
                  <a:srgbClr val="002060"/>
                </a:solidFill>
                <a:latin typeface="華康黑體 Std W7" panose="020B0700000000000000" pitchFamily="34" charset="-120"/>
                <a:ea typeface="華康黑體 Std W7" panose="020B0700000000000000" pitchFamily="34" charset="-120"/>
                <a:cs typeface="Mangal" panose="02040503050203030202" pitchFamily="18" charset="0"/>
              </a:rPr>
              <a:t>...</a:t>
            </a:r>
            <a:endParaRPr lang="en-US" sz="3000" dirty="0">
              <a:latin typeface="華康黑體 Std W7" panose="020B0700000000000000" pitchFamily="34" charset="-120"/>
              <a:ea typeface="華康黑體 Std W7" panose="020B0700000000000000" pitchFamily="34" charset="-120"/>
              <a:cs typeface="Mangal" panose="02040503050203030202" pitchFamily="18" charset="0"/>
            </a:endParaRPr>
          </a:p>
        </p:txBody>
      </p:sp>
      <p:pic>
        <p:nvPicPr>
          <p:cNvPr id="6146" name="Picture 2" descr="Image result for star w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1" y="5086485"/>
            <a:ext cx="3788229" cy="1720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36719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146"/>
                                        </p:tgtEl>
                                        <p:attrNameLst>
                                          <p:attrName>style.visibility</p:attrName>
                                        </p:attrNameLst>
                                      </p:cBhvr>
                                      <p:to>
                                        <p:strVal val="visible"/>
                                      </p:to>
                                    </p:set>
                                    <p:animEffect transition="in" filter="fade">
                                      <p:cBhvr>
                                        <p:cTn id="26" dur="500"/>
                                        <p:tgtEl>
                                          <p:spTgt spid="614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170" name="Picture 2" descr="Image result for norman pe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689" y="301172"/>
            <a:ext cx="4977882" cy="316774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joyce mey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5155" y="301172"/>
            <a:ext cx="3457705" cy="521425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joel oste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8803" y="3937001"/>
            <a:ext cx="5248275"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663598"/>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p:cNvSpPr/>
          <p:nvPr/>
        </p:nvSpPr>
        <p:spPr>
          <a:xfrm>
            <a:off x="2271486" y="2320835"/>
            <a:ext cx="7874000" cy="2185214"/>
          </a:xfrm>
          <a:prstGeom prst="rect">
            <a:avLst/>
          </a:prstGeom>
        </p:spPr>
        <p:txBody>
          <a:bodyPr wrap="square">
            <a:spAutoFit/>
          </a:bodyPr>
          <a:lstStyle/>
          <a:p>
            <a:r>
              <a:rPr lang="zh-TW" altLang="en-US" sz="3400" dirty="0">
                <a:latin typeface="華康黑體 Std W7" panose="020B0700000000000000" pitchFamily="34" charset="-120"/>
                <a:ea typeface="華康黑體 Std W7" panose="020B0700000000000000" pitchFamily="34" charset="-120"/>
              </a:rPr>
              <a:t>因為時候要到，人必厭煩純正的道理，耳朵發癢，就隨從自己的情慾，增添好些師傅，並且掩耳不聽真道，偏向荒渺的言語。 </a:t>
            </a:r>
            <a:r>
              <a:rPr lang="en-US" altLang="zh-TW" sz="3400" dirty="0">
                <a:latin typeface="華康黑體 Std W7" panose="020B0700000000000000" pitchFamily="34" charset="-120"/>
                <a:ea typeface="華康黑體 Std W7" panose="020B0700000000000000" pitchFamily="34" charset="-120"/>
              </a:rPr>
              <a:t>(</a:t>
            </a:r>
            <a:r>
              <a:rPr lang="zh-TW" altLang="en-US" sz="3400" dirty="0">
                <a:latin typeface="華康黑體 Std W7" panose="020B0700000000000000" pitchFamily="34" charset="-120"/>
                <a:ea typeface="華康黑體 Std W7" panose="020B0700000000000000" pitchFamily="34" charset="-120"/>
              </a:rPr>
              <a:t>提摩太後書 </a:t>
            </a:r>
            <a:r>
              <a:rPr lang="en-US" altLang="zh-TW" sz="3400" dirty="0">
                <a:latin typeface="華康黑體 Std W7" panose="020B0700000000000000" pitchFamily="34" charset="-120"/>
                <a:ea typeface="華康黑體 Std W7" panose="020B0700000000000000" pitchFamily="34" charset="-120"/>
              </a:rPr>
              <a:t>4:3)</a:t>
            </a:r>
            <a:endParaRPr lang="en-US" sz="3400" dirty="0">
              <a:latin typeface="華康黑體 Std W7" panose="020B0700000000000000" pitchFamily="34" charset="-120"/>
              <a:ea typeface="華康黑體 Std W7" panose="020B0700000000000000" pitchFamily="34" charset="-120"/>
            </a:endParaRPr>
          </a:p>
        </p:txBody>
      </p:sp>
    </p:spTree>
    <p:extLst>
      <p:ext uri="{BB962C8B-B14F-4D97-AF65-F5344CB8AC3E}">
        <p14:creationId xmlns:p14="http://schemas.microsoft.com/office/powerpoint/2010/main" val="1345146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059CE0-51A5-6E4F-CC4B-88BE7865EE19}"/>
              </a:ext>
            </a:extLst>
          </p:cNvPr>
          <p:cNvSpPr txBox="1"/>
          <p:nvPr/>
        </p:nvSpPr>
        <p:spPr>
          <a:xfrm>
            <a:off x="3180249" y="232464"/>
            <a:ext cx="6472362" cy="523220"/>
          </a:xfrm>
          <a:prstGeom prst="rect">
            <a:avLst/>
          </a:prstGeom>
          <a:noFill/>
        </p:spPr>
        <p:txBody>
          <a:bodyPr wrap="square" rtlCol="0">
            <a:spAutoFit/>
          </a:bodyPr>
          <a:lstStyle/>
          <a:p>
            <a:r>
              <a:rPr lang="zh-TW" altLang="en-US" sz="2800" b="1" dirty="0">
                <a:solidFill>
                  <a:schemeClr val="accent5">
                    <a:lumMod val="50000"/>
                  </a:schemeClr>
                </a:solidFill>
              </a:rPr>
              <a:t>例：向穆斯林傳福音</a:t>
            </a:r>
            <a:endParaRPr lang="en-US" sz="2800" b="1" dirty="0">
              <a:solidFill>
                <a:schemeClr val="accent5">
                  <a:lumMod val="50000"/>
                </a:schemeClr>
              </a:solidFill>
            </a:endParaRPr>
          </a:p>
        </p:txBody>
      </p:sp>
      <p:sp>
        <p:nvSpPr>
          <p:cNvPr id="3" name="TextBox 2">
            <a:extLst>
              <a:ext uri="{FF2B5EF4-FFF2-40B4-BE49-F238E27FC236}">
                <a16:creationId xmlns:a16="http://schemas.microsoft.com/office/drawing/2014/main" id="{2439AC0C-4E5B-B5B7-164F-27AC6902C9D7}"/>
              </a:ext>
            </a:extLst>
          </p:cNvPr>
          <p:cNvSpPr txBox="1"/>
          <p:nvPr/>
        </p:nvSpPr>
        <p:spPr>
          <a:xfrm>
            <a:off x="866372" y="1994045"/>
            <a:ext cx="10140013" cy="954107"/>
          </a:xfrm>
          <a:prstGeom prst="rect">
            <a:avLst/>
          </a:prstGeom>
          <a:noFill/>
        </p:spPr>
        <p:txBody>
          <a:bodyPr wrap="square" rtlCol="0">
            <a:spAutoFit/>
          </a:bodyPr>
          <a:lstStyle/>
          <a:p>
            <a:r>
              <a:rPr lang="zh-TW" altLang="en-US" sz="2800" dirty="0"/>
              <a:t>建立關係：穆斯林和華人很相似的一點是，重視家庭關係，其文化和生活都圍繞著「關係」打轉。</a:t>
            </a:r>
            <a:endParaRPr lang="en-US" sz="2800" dirty="0"/>
          </a:p>
        </p:txBody>
      </p:sp>
      <p:sp>
        <p:nvSpPr>
          <p:cNvPr id="4" name="TextBox 3">
            <a:extLst>
              <a:ext uri="{FF2B5EF4-FFF2-40B4-BE49-F238E27FC236}">
                <a16:creationId xmlns:a16="http://schemas.microsoft.com/office/drawing/2014/main" id="{93B00909-0047-44A6-C257-2E6EDF32E103}"/>
              </a:ext>
            </a:extLst>
          </p:cNvPr>
          <p:cNvSpPr txBox="1"/>
          <p:nvPr/>
        </p:nvSpPr>
        <p:spPr>
          <a:xfrm>
            <a:off x="866372" y="3004359"/>
            <a:ext cx="10140013" cy="954107"/>
          </a:xfrm>
          <a:prstGeom prst="rect">
            <a:avLst/>
          </a:prstGeom>
          <a:noFill/>
        </p:spPr>
        <p:txBody>
          <a:bodyPr wrap="square" rtlCol="0">
            <a:spAutoFit/>
          </a:bodyPr>
          <a:lstStyle/>
          <a:p>
            <a:r>
              <a:rPr lang="zh-TW" altLang="en-US" sz="2800" dirty="0"/>
              <a:t>不要陷入辯論：盡量不要集中在基督教和伊斯蘭教的不同上，公平和禮貌永不嫌多。</a:t>
            </a:r>
            <a:endParaRPr lang="en-US" sz="2800" dirty="0"/>
          </a:p>
        </p:txBody>
      </p:sp>
      <p:sp>
        <p:nvSpPr>
          <p:cNvPr id="6" name="TextBox 5">
            <a:extLst>
              <a:ext uri="{FF2B5EF4-FFF2-40B4-BE49-F238E27FC236}">
                <a16:creationId xmlns:a16="http://schemas.microsoft.com/office/drawing/2014/main" id="{8D442611-E26D-7450-4464-9BA9FB77EED6}"/>
              </a:ext>
            </a:extLst>
          </p:cNvPr>
          <p:cNvSpPr txBox="1"/>
          <p:nvPr/>
        </p:nvSpPr>
        <p:spPr>
          <a:xfrm>
            <a:off x="866372" y="925478"/>
            <a:ext cx="10388696" cy="954107"/>
          </a:xfrm>
          <a:prstGeom prst="rect">
            <a:avLst/>
          </a:prstGeom>
          <a:noFill/>
        </p:spPr>
        <p:txBody>
          <a:bodyPr wrap="square" rtlCol="0">
            <a:spAutoFit/>
          </a:bodyPr>
          <a:lstStyle/>
          <a:p>
            <a:r>
              <a:rPr lang="zh-HK" altLang="en-US" sz="2800" dirty="0"/>
              <a:t>尊重穆斯林文化：</a:t>
            </a:r>
            <a:r>
              <a:rPr lang="zh-TW" altLang="en-US" sz="2800" dirty="0"/>
              <a:t>伊斯蘭教不僅是一種宗教，而且是一種文化和生活方式。對穆斯林傳福音，首先必須了解並尊重他們的文化。</a:t>
            </a:r>
            <a:endParaRPr lang="en-US" sz="2800" dirty="0"/>
          </a:p>
        </p:txBody>
      </p:sp>
      <p:sp>
        <p:nvSpPr>
          <p:cNvPr id="7" name="TextBox 6">
            <a:extLst>
              <a:ext uri="{FF2B5EF4-FFF2-40B4-BE49-F238E27FC236}">
                <a16:creationId xmlns:a16="http://schemas.microsoft.com/office/drawing/2014/main" id="{AFA3FDE8-9DAD-1A48-3F9E-607F5840E88C}"/>
              </a:ext>
            </a:extLst>
          </p:cNvPr>
          <p:cNvSpPr txBox="1"/>
          <p:nvPr/>
        </p:nvSpPr>
        <p:spPr>
          <a:xfrm>
            <a:off x="866373" y="3977340"/>
            <a:ext cx="10192380" cy="954107"/>
          </a:xfrm>
          <a:prstGeom prst="rect">
            <a:avLst/>
          </a:prstGeom>
          <a:noFill/>
        </p:spPr>
        <p:txBody>
          <a:bodyPr wrap="square" rtlCol="0">
            <a:spAutoFit/>
          </a:bodyPr>
          <a:lstStyle/>
          <a:p>
            <a:r>
              <a:rPr lang="zh-TW" altLang="en-US" sz="2800" dirty="0"/>
              <a:t>知己知彼：試著認真地認識伊斯蘭信仰，了解伊斯蘭教價值體系的基本觀念及基本信條等。</a:t>
            </a:r>
            <a:endParaRPr lang="en-US" sz="2800" dirty="0"/>
          </a:p>
        </p:txBody>
      </p:sp>
      <p:sp>
        <p:nvSpPr>
          <p:cNvPr id="8" name="TextBox 7">
            <a:extLst>
              <a:ext uri="{FF2B5EF4-FFF2-40B4-BE49-F238E27FC236}">
                <a16:creationId xmlns:a16="http://schemas.microsoft.com/office/drawing/2014/main" id="{370B0828-14B4-BB70-3B84-48B32ADB7220}"/>
              </a:ext>
            </a:extLst>
          </p:cNvPr>
          <p:cNvSpPr txBox="1"/>
          <p:nvPr/>
        </p:nvSpPr>
        <p:spPr>
          <a:xfrm>
            <a:off x="829586" y="5039828"/>
            <a:ext cx="10265955" cy="954107"/>
          </a:xfrm>
          <a:prstGeom prst="rect">
            <a:avLst/>
          </a:prstGeom>
          <a:noFill/>
        </p:spPr>
        <p:txBody>
          <a:bodyPr wrap="square" rtlCol="0">
            <a:spAutoFit/>
          </a:bodyPr>
          <a:lstStyle/>
          <a:p>
            <a:r>
              <a:rPr lang="zh-TW" altLang="en-US" sz="2800" dirty="0"/>
              <a:t>從身邊的穆斯林開始：僅僅學習伊斯蘭教的知識而不去認識穆斯林或與他們交談，如同紙上談兵。</a:t>
            </a:r>
            <a:endParaRPr lang="en-US" sz="2800" dirty="0"/>
          </a:p>
        </p:txBody>
      </p:sp>
      <p:sp>
        <p:nvSpPr>
          <p:cNvPr id="9" name="TextBox 8">
            <a:extLst>
              <a:ext uri="{FF2B5EF4-FFF2-40B4-BE49-F238E27FC236}">
                <a16:creationId xmlns:a16="http://schemas.microsoft.com/office/drawing/2014/main" id="{F52A219D-4218-B3A3-F8B9-07A93A30B093}"/>
              </a:ext>
            </a:extLst>
          </p:cNvPr>
          <p:cNvSpPr txBox="1"/>
          <p:nvPr/>
        </p:nvSpPr>
        <p:spPr>
          <a:xfrm>
            <a:off x="3180249" y="6102316"/>
            <a:ext cx="6825599" cy="523220"/>
          </a:xfrm>
          <a:prstGeom prst="rect">
            <a:avLst/>
          </a:prstGeom>
          <a:noFill/>
        </p:spPr>
        <p:txBody>
          <a:bodyPr wrap="square" rtlCol="0">
            <a:spAutoFit/>
          </a:bodyPr>
          <a:lstStyle/>
          <a:p>
            <a:r>
              <a:rPr lang="zh-HK" altLang="en-US" sz="2800" b="1" dirty="0">
                <a:solidFill>
                  <a:srgbClr val="C00000"/>
                </a:solidFill>
              </a:rPr>
              <a:t>禱告：為自己、為福音對象禱告。</a:t>
            </a:r>
            <a:endParaRPr lang="en-US" sz="2800" b="1" dirty="0">
              <a:solidFill>
                <a:srgbClr val="C00000"/>
              </a:solidFill>
            </a:endParaRPr>
          </a:p>
        </p:txBody>
      </p:sp>
    </p:spTree>
    <p:extLst>
      <p:ext uri="{BB962C8B-B14F-4D97-AF65-F5344CB8AC3E}">
        <p14:creationId xmlns:p14="http://schemas.microsoft.com/office/powerpoint/2010/main" val="72577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40000" decel="2000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accel="20000" decel="20000" fill="hold" grpId="0" nodeType="click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accel="20000" decel="20000" fill="hold" grpId="0" nodeType="clickEffect">
                                  <p:stCondLst>
                                    <p:cond delay="0"/>
                                  </p:stCondLst>
                                  <p:iterate type="lt">
                                    <p:tmPct val="10000"/>
                                  </p:iterate>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accel="20000" decel="20000" fill="hold" grpId="0" nodeType="clickEffect">
                                  <p:stCondLst>
                                    <p:cond delay="0"/>
                                  </p:stCondLst>
                                  <p:iterate type="lt">
                                    <p:tmPct val="10000"/>
                                  </p:iterate>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accel="20000" decel="20000" fill="hold" grpId="0" nodeType="clickEffect">
                                  <p:stCondLst>
                                    <p:cond delay="0"/>
                                  </p:stCondLst>
                                  <p:iterate type="lt">
                                    <p:tmPct val="10000"/>
                                  </p:iterate>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iterate type="wd">
                                    <p:tmPct val="10000"/>
                                  </p:iterate>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3986" y="392445"/>
            <a:ext cx="2211614" cy="2211614"/>
          </a:xfrm>
          <a:prstGeom prst="rect">
            <a:avLst/>
          </a:prstGeom>
        </p:spPr>
      </p:pic>
      <p:sp>
        <p:nvSpPr>
          <p:cNvPr id="3" name="TextBox 2"/>
          <p:cNvSpPr txBox="1"/>
          <p:nvPr/>
        </p:nvSpPr>
        <p:spPr>
          <a:xfrm>
            <a:off x="1953987" y="3297959"/>
            <a:ext cx="8558499" cy="1261884"/>
          </a:xfrm>
          <a:prstGeom prst="rect">
            <a:avLst/>
          </a:prstGeom>
          <a:noFill/>
        </p:spPr>
        <p:txBody>
          <a:bodyPr wrap="square" rtlCol="0">
            <a:spAutoFit/>
          </a:bodyPr>
          <a:lstStyle/>
          <a:p>
            <a:r>
              <a:rPr lang="zh-TW" altLang="en-US" sz="3800" dirty="0">
                <a:solidFill>
                  <a:srgbClr val="002060"/>
                </a:solidFill>
                <a:latin typeface="華康黑體 Std W7" panose="020B0700000000000000" pitchFamily="34" charset="-120"/>
                <a:ea typeface="華康黑體 Std W7" panose="020B0700000000000000" pitchFamily="34" charset="-120"/>
              </a:rPr>
              <a:t>世上有不同信仰，不同教派，如何定義那些是「邪教</a:t>
            </a:r>
            <a:r>
              <a:rPr lang="en-US" altLang="zh-TW" sz="3800" dirty="0">
                <a:solidFill>
                  <a:srgbClr val="002060"/>
                </a:solidFill>
                <a:latin typeface="華康黑體 Std W7" panose="020B0700000000000000" pitchFamily="34" charset="-120"/>
                <a:ea typeface="華康黑體 Std W7" panose="020B0700000000000000" pitchFamily="34" charset="-120"/>
              </a:rPr>
              <a:t>」</a:t>
            </a:r>
            <a:r>
              <a:rPr lang="zh-TW" altLang="en-US" sz="3800" dirty="0">
                <a:solidFill>
                  <a:srgbClr val="002060"/>
                </a:solidFill>
                <a:latin typeface="華康黑體 Std W7" panose="020B0700000000000000" pitchFamily="34" charset="-120"/>
                <a:ea typeface="華康黑體 Std W7" panose="020B0700000000000000" pitchFamily="34" charset="-120"/>
              </a:rPr>
              <a:t>？他們有什麼特徵嗎？</a:t>
            </a:r>
            <a:endParaRPr lang="en-US" sz="3800" dirty="0">
              <a:solidFill>
                <a:srgbClr val="002060"/>
              </a:solidFill>
              <a:latin typeface="華康黑體 Std W7" panose="020B0700000000000000" pitchFamily="34" charset="-120"/>
              <a:ea typeface="華康黑體 Std W7" panose="020B0700000000000000" pitchFamily="34" charset="-120"/>
            </a:endParaRPr>
          </a:p>
        </p:txBody>
      </p:sp>
      <p:sp>
        <p:nvSpPr>
          <p:cNvPr id="5" name="TextBox 4"/>
          <p:cNvSpPr txBox="1"/>
          <p:nvPr/>
        </p:nvSpPr>
        <p:spPr>
          <a:xfrm>
            <a:off x="4412344" y="654062"/>
            <a:ext cx="2749471" cy="861774"/>
          </a:xfrm>
          <a:prstGeom prst="rect">
            <a:avLst/>
          </a:prstGeom>
          <a:noFill/>
        </p:spPr>
        <p:txBody>
          <a:bodyPr wrap="none" rtlCol="0">
            <a:spAutoFit/>
          </a:bodyPr>
          <a:lstStyle/>
          <a:p>
            <a:r>
              <a:rPr lang="zh-TW" altLang="en-US" sz="5000" dirty="0">
                <a:solidFill>
                  <a:srgbClr val="00B050"/>
                </a:solidFill>
                <a:effectLst>
                  <a:outerShdw blurRad="38100" dist="38100" dir="2700000" algn="tl">
                    <a:srgbClr val="000000">
                      <a:alpha val="43137"/>
                    </a:srgbClr>
                  </a:outerShdw>
                </a:effectLst>
                <a:latin typeface="華康黑體 Std W7" panose="020B0700000000000000" pitchFamily="34" charset="-120"/>
                <a:ea typeface="華康黑體 Std W7" panose="020B0700000000000000" pitchFamily="34" charset="-120"/>
              </a:rPr>
              <a:t>思考問題</a:t>
            </a:r>
            <a:endParaRPr lang="en-US" sz="5000" dirty="0">
              <a:solidFill>
                <a:srgbClr val="00B050"/>
              </a:solidFill>
              <a:effectLst>
                <a:outerShdw blurRad="38100" dist="38100" dir="2700000" algn="tl">
                  <a:srgbClr val="000000">
                    <a:alpha val="43137"/>
                  </a:srgbClr>
                </a:outerShdw>
              </a:effectLst>
              <a:latin typeface="華康黑體 Std W7" panose="020B0700000000000000" pitchFamily="34" charset="-120"/>
              <a:ea typeface="華康黑體 Std W7" panose="020B0700000000000000" pitchFamily="34" charset="-120"/>
            </a:endParaRPr>
          </a:p>
        </p:txBody>
      </p:sp>
    </p:spTree>
    <p:extLst>
      <p:ext uri="{BB962C8B-B14F-4D97-AF65-F5344CB8AC3E}">
        <p14:creationId xmlns:p14="http://schemas.microsoft.com/office/powerpoint/2010/main" val="306273756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lang="zh-TW" altLang="en-US" b="1" dirty="0">
                <a:effectLst>
                  <a:outerShdw blurRad="38100" dist="38100" dir="2700000" algn="tl">
                    <a:srgbClr val="C0C0C0"/>
                  </a:outerShdw>
                </a:effectLst>
                <a:latin typeface="華康黑體 Std W7" panose="020B0700000000000000" pitchFamily="34" charset="-120"/>
                <a:ea typeface="華康黑體 Std W7" panose="020B0700000000000000" pitchFamily="34" charset="-120"/>
              </a:rPr>
              <a:t>異教</a:t>
            </a:r>
          </a:p>
        </p:txBody>
      </p:sp>
      <p:sp>
        <p:nvSpPr>
          <p:cNvPr id="56323" name="Rectangle 3"/>
          <p:cNvSpPr>
            <a:spLocks noGrp="1" noChangeArrowheads="1"/>
          </p:cNvSpPr>
          <p:nvPr>
            <p:ph idx="1"/>
          </p:nvPr>
        </p:nvSpPr>
        <p:spPr>
          <a:xfrm>
            <a:off x="1981200" y="1759855"/>
            <a:ext cx="8229600" cy="4530725"/>
          </a:xfrm>
        </p:spPr>
        <p:txBody>
          <a:bodyPr/>
          <a:lstStyle/>
          <a:p>
            <a:pPr eaLnBrk="1" hangingPunct="1">
              <a:defRPr/>
            </a:pPr>
            <a:r>
              <a:rPr lang="zh-TW" altLang="en-US" b="1" dirty="0">
                <a:effectLst>
                  <a:outerShdw blurRad="38100" dist="38100" dir="2700000" algn="tl">
                    <a:srgbClr val="C0C0C0"/>
                  </a:outerShdw>
                </a:effectLst>
                <a:latin typeface="華康黑體 Std W7" panose="020B0700000000000000" pitchFamily="34" charset="-120"/>
                <a:ea typeface="華康黑體 Std W7" panose="020B0700000000000000" pitchFamily="34" charset="-120"/>
              </a:rPr>
              <a:t>有別於泛基督教的信仰群體，包括新興宗教</a:t>
            </a:r>
          </a:p>
          <a:p>
            <a:pPr eaLnBrk="1" hangingPunct="1">
              <a:defRPr/>
            </a:pPr>
            <a:r>
              <a:rPr lang="zh-TW" altLang="en-US" b="1" dirty="0">
                <a:effectLst>
                  <a:outerShdw blurRad="38100" dist="38100" dir="2700000" algn="tl">
                    <a:srgbClr val="C0C0C0"/>
                  </a:outerShdw>
                </a:effectLst>
                <a:latin typeface="華康黑體 Std W7" panose="020B0700000000000000" pitchFamily="34" charset="-120"/>
                <a:ea typeface="華康黑體 Std W7" panose="020B0700000000000000" pitchFamily="34" charset="-120"/>
              </a:rPr>
              <a:t>例子：佛教、道教、神道教、法輪功</a:t>
            </a:r>
            <a:r>
              <a:rPr lang="en-US" altLang="zh-TW" b="1" dirty="0">
                <a:effectLst>
                  <a:outerShdw blurRad="38100" dist="38100" dir="2700000" algn="tl">
                    <a:srgbClr val="C0C0C0"/>
                  </a:outerShdw>
                </a:effectLst>
                <a:latin typeface="華康黑體 Std W7" panose="020B0700000000000000" pitchFamily="34" charset="-120"/>
                <a:ea typeface="華康黑體 Std W7" panose="020B0700000000000000" pitchFamily="34" charset="-120"/>
              </a:rPr>
              <a:t>…</a:t>
            </a:r>
          </a:p>
        </p:txBody>
      </p:sp>
      <p:grpSp>
        <p:nvGrpSpPr>
          <p:cNvPr id="56329" name="Group 9"/>
          <p:cNvGrpSpPr>
            <a:grpSpLocks/>
          </p:cNvGrpSpPr>
          <p:nvPr/>
        </p:nvGrpSpPr>
        <p:grpSpPr bwMode="auto">
          <a:xfrm>
            <a:off x="1981201" y="3792535"/>
            <a:ext cx="7488237" cy="2305050"/>
            <a:chOff x="249" y="2069"/>
            <a:chExt cx="4717" cy="1452"/>
          </a:xfrm>
        </p:grpSpPr>
        <p:sp>
          <p:nvSpPr>
            <p:cNvPr id="22533" name="WordArt 4"/>
            <p:cNvSpPr>
              <a:spLocks noChangeArrowheads="1" noChangeShapeType="1" noTextEdit="1"/>
            </p:cNvSpPr>
            <p:nvPr/>
          </p:nvSpPr>
          <p:spPr bwMode="auto">
            <a:xfrm>
              <a:off x="1519" y="2069"/>
              <a:ext cx="3447" cy="83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zh-TW" altLang="en-US" sz="3600" b="1" kern="10" dirty="0">
                  <a:solidFill>
                    <a:srgbClr val="800000"/>
                  </a:solidFill>
                  <a:latin typeface="新細明體" panose="02020500000000000000" pitchFamily="18" charset="-120"/>
                  <a:ea typeface="新細明體" panose="02020500000000000000" pitchFamily="18" charset="-120"/>
                </a:rPr>
                <a:t>數之不盡！</a:t>
              </a:r>
              <a:endParaRPr lang="en-US" sz="3600" b="1" kern="10" dirty="0">
                <a:solidFill>
                  <a:srgbClr val="800000"/>
                </a:solidFill>
                <a:latin typeface="新細明體" panose="02020500000000000000" pitchFamily="18" charset="-120"/>
                <a:ea typeface="新細明體" panose="02020500000000000000" pitchFamily="18" charset="-120"/>
              </a:endParaRPr>
            </a:p>
          </p:txBody>
        </p:sp>
        <p:pic>
          <p:nvPicPr>
            <p:cNvPr id="22534" name="Picture 7" descr="MCj023920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 y="2432"/>
              <a:ext cx="952" cy="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p:cNvSpPr txBox="1"/>
          <p:nvPr/>
        </p:nvSpPr>
        <p:spPr>
          <a:xfrm>
            <a:off x="3332844" y="429307"/>
            <a:ext cx="7160935" cy="584775"/>
          </a:xfrm>
          <a:prstGeom prst="rect">
            <a:avLst/>
          </a:prstGeom>
          <a:noFill/>
        </p:spPr>
        <p:txBody>
          <a:bodyPr wrap="none" rtlCol="0">
            <a:spAutoFit/>
          </a:bodyPr>
          <a:lstStyle/>
          <a:p>
            <a:r>
              <a:rPr lang="zh-TW" altLang="en-US" sz="3200" dirty="0">
                <a:solidFill>
                  <a:srgbClr val="C00000"/>
                </a:solidFill>
                <a:latin typeface="華康黑體 Std W7" panose="020B0700000000000000" pitchFamily="34" charset="-120"/>
                <a:ea typeface="華康黑體 Std W7" panose="020B0700000000000000" pitchFamily="34" charset="-120"/>
              </a:rPr>
              <a:t>不同經典、不同教義、不同的信奉對象</a:t>
            </a:r>
            <a:endParaRPr lang="en-US" sz="3200" dirty="0">
              <a:solidFill>
                <a:srgbClr val="C00000"/>
              </a:solidFill>
              <a:latin typeface="華康黑體 Std W7" panose="020B0700000000000000" pitchFamily="34" charset="-120"/>
              <a:ea typeface="華康黑體 Std W7" panose="020B0700000000000000" pitchFamily="34" charset="-120"/>
            </a:endParaRPr>
          </a:p>
        </p:txBody>
      </p:sp>
      <p:sp>
        <p:nvSpPr>
          <p:cNvPr id="4" name="TextBox 3"/>
          <p:cNvSpPr txBox="1"/>
          <p:nvPr/>
        </p:nvSpPr>
        <p:spPr>
          <a:xfrm>
            <a:off x="3332843" y="941256"/>
            <a:ext cx="2236510" cy="707886"/>
          </a:xfrm>
          <a:prstGeom prst="rect">
            <a:avLst/>
          </a:prstGeom>
          <a:noFill/>
        </p:spPr>
        <p:txBody>
          <a:bodyPr wrap="none" rtlCol="0">
            <a:spAutoFit/>
          </a:bodyPr>
          <a:lstStyle/>
          <a:p>
            <a:r>
              <a:rPr lang="zh-TW" altLang="en-US" sz="4000" dirty="0">
                <a:latin typeface="文鼎古印體" panose="020B0609010101010101" pitchFamily="49" charset="-120"/>
                <a:ea typeface="文鼎古印體" panose="020B0609010101010101" pitchFamily="49" charset="-120"/>
              </a:rPr>
              <a:t>非基督教</a:t>
            </a:r>
            <a:endParaRPr lang="en-US" sz="4000" dirty="0">
              <a:latin typeface="文鼎古印體" panose="020B0609010101010101" pitchFamily="49" charset="-120"/>
              <a:ea typeface="文鼎古印體" panose="020B0609010101010101" pitchFamily="49" charset="-120"/>
            </a:endParaRPr>
          </a:p>
        </p:txBody>
      </p:sp>
    </p:spTree>
    <p:extLst>
      <p:ext uri="{BB962C8B-B14F-4D97-AF65-F5344CB8AC3E}">
        <p14:creationId xmlns:p14="http://schemas.microsoft.com/office/powerpoint/2010/main" val="1908826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6323">
                                            <p:txEl>
                                              <p:pRg st="0" end="0"/>
                                            </p:txEl>
                                          </p:spTgt>
                                        </p:tgtEl>
                                        <p:attrNameLst>
                                          <p:attrName>style.visibility</p:attrName>
                                        </p:attrNameLst>
                                      </p:cBhvr>
                                      <p:to>
                                        <p:strVal val="visible"/>
                                      </p:to>
                                    </p:set>
                                    <p:anim calcmode="discrete" valueType="clr">
                                      <p:cBhvr override="childStyle">
                                        <p:cTn id="7" dur="80"/>
                                        <p:tgtEl>
                                          <p:spTgt spid="5632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632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6323">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6323">
                                            <p:txEl>
                                              <p:pRg st="1" end="1"/>
                                            </p:txEl>
                                          </p:spTgt>
                                        </p:tgtEl>
                                        <p:attrNameLst>
                                          <p:attrName>style.visibility</p:attrName>
                                        </p:attrNameLst>
                                      </p:cBhvr>
                                      <p:to>
                                        <p:strVal val="visible"/>
                                      </p:to>
                                    </p:set>
                                    <p:anim calcmode="discrete" valueType="clr">
                                      <p:cBhvr override="childStyle">
                                        <p:cTn id="14" dur="80"/>
                                        <p:tgtEl>
                                          <p:spTgt spid="5632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632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56323">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56329"/>
                                        </p:tgtEl>
                                        <p:attrNameLst>
                                          <p:attrName>style.visibility</p:attrName>
                                        </p:attrNameLst>
                                      </p:cBhvr>
                                      <p:to>
                                        <p:strVal val="visible"/>
                                      </p:to>
                                    </p:set>
                                    <p:animEffect transition="in" filter="checkerboard(across)">
                                      <p:cBhvr>
                                        <p:cTn id="21" dur="500"/>
                                        <p:tgtEl>
                                          <p:spTgt spid="56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9396" name="Rectangle 4"/>
          <p:cNvSpPr>
            <a:spLocks noGrp="1" noChangeArrowheads="1"/>
          </p:cNvSpPr>
          <p:nvPr>
            <p:ph type="title"/>
          </p:nvPr>
        </p:nvSpPr>
        <p:spPr/>
        <p:txBody>
          <a:bodyPr/>
          <a:lstStyle/>
          <a:p>
            <a:pPr eaLnBrk="1" hangingPunct="1">
              <a:defRPr/>
            </a:pPr>
            <a:r>
              <a:rPr lang="zh-TW" altLang="en-US" b="1" dirty="0">
                <a:effectLst>
                  <a:outerShdw blurRad="38100" dist="38100" dir="2700000" algn="tl">
                    <a:srgbClr val="C0C0C0"/>
                  </a:outerShdw>
                </a:effectLst>
                <a:latin typeface="華康黑體 Std W7" panose="020B0700000000000000" pitchFamily="34" charset="-120"/>
                <a:ea typeface="華康黑體 Std W7" panose="020B0700000000000000" pitchFamily="34" charset="-120"/>
              </a:rPr>
              <a:t>例子：法輪功</a:t>
            </a:r>
          </a:p>
        </p:txBody>
      </p:sp>
      <p:pic>
        <p:nvPicPr>
          <p:cNvPr id="59399" name="Picture 7" descr="2003-6-2-philly-charles-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64117" y="1571788"/>
            <a:ext cx="4573261" cy="3041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9402" name="Picture 10" descr="2004-4-8-040408parade"/>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554461" y="3302163"/>
            <a:ext cx="4038600" cy="3028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53221746"/>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18A6ED-2FE2-2F3D-3B4A-2898C499B638}"/>
              </a:ext>
            </a:extLst>
          </p:cNvPr>
          <p:cNvSpPr txBox="1"/>
          <p:nvPr/>
        </p:nvSpPr>
        <p:spPr>
          <a:xfrm>
            <a:off x="604344" y="279169"/>
            <a:ext cx="10983311" cy="3508653"/>
          </a:xfrm>
          <a:prstGeom prst="rect">
            <a:avLst/>
          </a:prstGeom>
          <a:noFill/>
        </p:spPr>
        <p:txBody>
          <a:bodyPr wrap="square" rtlCol="0">
            <a:spAutoFit/>
          </a:bodyPr>
          <a:lstStyle/>
          <a:p>
            <a:r>
              <a:rPr lang="zh-TW" altLang="en-US" sz="2400" b="1" dirty="0">
                <a:solidFill>
                  <a:schemeClr val="accent2"/>
                </a:solidFill>
                <a:latin typeface="微軟正黑體" panose="020B0604030504040204" pitchFamily="34" charset="-120"/>
                <a:ea typeface="微軟正黑體" panose="020B0604030504040204" pitchFamily="34" charset="-120"/>
              </a:rPr>
              <a:t>法輪功的創始人：李洪志，精神領袖。</a:t>
            </a:r>
            <a:endParaRPr lang="en-US" altLang="zh-TW" sz="2400" b="1" dirty="0">
              <a:solidFill>
                <a:schemeClr val="accent2"/>
              </a:solidFill>
              <a:latin typeface="微軟正黑體" panose="020B0604030504040204" pitchFamily="34" charset="-120"/>
              <a:ea typeface="微軟正黑體" panose="020B0604030504040204" pitchFamily="34" charset="-120"/>
            </a:endParaRPr>
          </a:p>
          <a:p>
            <a:r>
              <a:rPr lang="zh-TW" altLang="en-US" sz="1000" dirty="0"/>
              <a:t> </a:t>
            </a:r>
            <a:endParaRPr lang="en-US" altLang="zh-TW" sz="1000" dirty="0"/>
          </a:p>
          <a:p>
            <a:r>
              <a:rPr lang="en-US" altLang="zh-TW" sz="2400" dirty="0"/>
              <a:t>1992</a:t>
            </a:r>
            <a:r>
              <a:rPr lang="zh-TW" altLang="en-US" sz="2400" dirty="0"/>
              <a:t>年起公開推廣法輪功，受官方氣功科學研究會邀請在中國大陸各地辦班傳法兩年。</a:t>
            </a:r>
            <a:endParaRPr lang="en-US" altLang="zh-TW" sz="2400" dirty="0"/>
          </a:p>
          <a:p>
            <a:r>
              <a:rPr lang="en-US" altLang="zh-TW" sz="1000" dirty="0"/>
              <a:t>  </a:t>
            </a:r>
          </a:p>
          <a:p>
            <a:r>
              <a:rPr lang="en-US" altLang="zh-TW" sz="2400" dirty="0"/>
              <a:t>1995</a:t>
            </a:r>
            <a:r>
              <a:rPr lang="zh-TW" altLang="en-US" sz="2400" dirty="0"/>
              <a:t>年因中華人民共和國駐法國大使館邀請而開始到國外傳法。李洪志的法輪功在</a:t>
            </a:r>
            <a:r>
              <a:rPr lang="en-US" altLang="zh-TW" sz="2400" dirty="0"/>
              <a:t>1990</a:t>
            </a:r>
            <a:r>
              <a:rPr lang="zh-TW" altLang="en-US" sz="2400" dirty="0"/>
              <a:t>年代廣泛普及於中國大陸，吸引上億人煉功，包括在中華人民共和國政府及氣功圈，但在</a:t>
            </a:r>
            <a:r>
              <a:rPr lang="en-US" altLang="zh-TW" sz="2400" dirty="0"/>
              <a:t>1999</a:t>
            </a:r>
            <a:r>
              <a:rPr lang="zh-TW" altLang="en-US" sz="2400" dirty="0"/>
              <a:t>年遭時任中共中央總書記江澤民當局發動鎮壓。</a:t>
            </a:r>
            <a:endParaRPr lang="en-US" altLang="zh-TW" sz="2400" dirty="0"/>
          </a:p>
          <a:p>
            <a:r>
              <a:rPr lang="en-US" altLang="zh-TW" sz="1000" dirty="0"/>
              <a:t>  </a:t>
            </a:r>
          </a:p>
          <a:p>
            <a:r>
              <a:rPr lang="en-US" altLang="zh-TW" sz="2400" dirty="0"/>
              <a:t>1998</a:t>
            </a:r>
            <a:r>
              <a:rPr lang="zh-TW" altLang="en-US" sz="2400" dirty="0"/>
              <a:t>年，以永久居民身份定居美國紐約。</a:t>
            </a:r>
            <a:r>
              <a:rPr lang="en-US" altLang="zh-TW" sz="2400" dirty="0"/>
              <a:t>2000</a:t>
            </a:r>
            <a:r>
              <a:rPr lang="zh-TW" altLang="en-US" sz="2400" dirty="0"/>
              <a:t>年以來，他已經很少在公開場合露面。</a:t>
            </a:r>
            <a:endParaRPr lang="en-US" altLang="zh-TW" sz="2400" dirty="0"/>
          </a:p>
        </p:txBody>
      </p:sp>
      <p:sp>
        <p:nvSpPr>
          <p:cNvPr id="3" name="TextBox 2">
            <a:extLst>
              <a:ext uri="{FF2B5EF4-FFF2-40B4-BE49-F238E27FC236}">
                <a16:creationId xmlns:a16="http://schemas.microsoft.com/office/drawing/2014/main" id="{8F391BCD-066F-36DE-220B-5C4D64DF4836}"/>
              </a:ext>
            </a:extLst>
          </p:cNvPr>
          <p:cNvSpPr txBox="1"/>
          <p:nvPr/>
        </p:nvSpPr>
        <p:spPr>
          <a:xfrm>
            <a:off x="604344" y="4048715"/>
            <a:ext cx="10983311" cy="2616101"/>
          </a:xfrm>
          <a:prstGeom prst="rect">
            <a:avLst/>
          </a:prstGeom>
          <a:noFill/>
        </p:spPr>
        <p:txBody>
          <a:bodyPr wrap="square" rtlCol="0">
            <a:spAutoFit/>
          </a:bodyPr>
          <a:lstStyle/>
          <a:p>
            <a:r>
              <a:rPr lang="zh-TW" altLang="en-US" sz="2400" b="1" dirty="0">
                <a:solidFill>
                  <a:schemeClr val="accent2"/>
                </a:solidFill>
                <a:latin typeface="微軟正黑體" panose="020B0604030504040204" pitchFamily="34" charset="-120"/>
                <a:ea typeface="微軟正黑體" panose="020B0604030504040204" pitchFamily="34" charset="-120"/>
              </a:rPr>
              <a:t>法輪功在美國</a:t>
            </a:r>
            <a:endParaRPr lang="en-US" altLang="zh-TW" sz="2400" b="1" dirty="0">
              <a:solidFill>
                <a:schemeClr val="accent2"/>
              </a:solidFill>
              <a:latin typeface="微軟正黑體" panose="020B0604030504040204" pitchFamily="34" charset="-120"/>
              <a:ea typeface="微軟正黑體" panose="020B0604030504040204" pitchFamily="34" charset="-120"/>
            </a:endParaRPr>
          </a:p>
          <a:p>
            <a:r>
              <a:rPr lang="en-US" altLang="zh-TW" sz="1000" dirty="0"/>
              <a:t>  </a:t>
            </a:r>
          </a:p>
          <a:p>
            <a:r>
              <a:rPr lang="zh-TW" altLang="en-US" sz="2400" dirty="0"/>
              <a:t>神韻藝術團：成立於</a:t>
            </a:r>
            <a:r>
              <a:rPr lang="en-US" altLang="zh-TW" sz="2400" dirty="0"/>
              <a:t>2006</a:t>
            </a:r>
            <a:r>
              <a:rPr lang="zh-TW" altLang="en-US" sz="2400" dirty="0"/>
              <a:t>年，總部設於美國紐約州，其成員中包括了法輪功修煉者。</a:t>
            </a:r>
            <a:r>
              <a:rPr lang="en-US" altLang="zh-TW" sz="2400" dirty="0"/>
              <a:t>2019</a:t>
            </a:r>
            <a:r>
              <a:rPr lang="zh-TW" altLang="en-US" sz="2400" dirty="0"/>
              <a:t>年有六個團同時在世界各地巡迴演出。神韻官網介紹，神韻宗旨是復興五千年神傳文化，其「藝術靈感取自儒、釋、道學說發源、發展，是中國傳統文化的真正精髓」 。</a:t>
            </a:r>
            <a:endParaRPr lang="en-US" altLang="zh-TW" sz="2400" dirty="0"/>
          </a:p>
          <a:p>
            <a:r>
              <a:rPr lang="en-US" altLang="zh-TW" sz="1000" dirty="0"/>
              <a:t>  </a:t>
            </a:r>
          </a:p>
          <a:p>
            <a:r>
              <a:rPr lang="zh-TW" altLang="en-US" sz="2400" dirty="0"/>
              <a:t>神韻演出以中國古典舞為主體，輔以中國民族民間舞蹈。</a:t>
            </a:r>
            <a:endParaRPr lang="en-US" sz="2400" dirty="0"/>
          </a:p>
        </p:txBody>
      </p:sp>
    </p:spTree>
    <p:extLst>
      <p:ext uri="{BB962C8B-B14F-4D97-AF65-F5344CB8AC3E}">
        <p14:creationId xmlns:p14="http://schemas.microsoft.com/office/powerpoint/2010/main" val="231711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D8E905-0A3D-4914-2ED0-4ACBBC44A5C3}"/>
              </a:ext>
            </a:extLst>
          </p:cNvPr>
          <p:cNvSpPr txBox="1"/>
          <p:nvPr/>
        </p:nvSpPr>
        <p:spPr>
          <a:xfrm>
            <a:off x="536029" y="243512"/>
            <a:ext cx="11319640" cy="6370975"/>
          </a:xfrm>
          <a:prstGeom prst="rect">
            <a:avLst/>
          </a:prstGeom>
          <a:noFill/>
        </p:spPr>
        <p:txBody>
          <a:bodyPr wrap="square" rtlCol="0">
            <a:spAutoFit/>
          </a:bodyPr>
          <a:lstStyle/>
          <a:p>
            <a:r>
              <a:rPr lang="zh-TW" altLang="en-US" sz="2400" dirty="0"/>
              <a:t>法輪功，又名法輪大法、法輪佛法，是由李洪志於</a:t>
            </a:r>
            <a:r>
              <a:rPr lang="en-US" altLang="zh-TW" sz="2400" dirty="0"/>
              <a:t>1992</a:t>
            </a:r>
            <a:r>
              <a:rPr lang="zh-TW" altLang="en-US" sz="2400" dirty="0"/>
              <a:t>年</a:t>
            </a:r>
            <a:r>
              <a:rPr lang="en-US" altLang="zh-TW" sz="2400" dirty="0"/>
              <a:t>5</a:t>
            </a:r>
            <a:r>
              <a:rPr lang="zh-TW" altLang="en-US" sz="2400" dirty="0"/>
              <a:t>月在中華人民共和國吉林省首次公開傳出的氣功修煉法。</a:t>
            </a:r>
            <a:endParaRPr lang="en-US" altLang="zh-TW" sz="2400" dirty="0"/>
          </a:p>
          <a:p>
            <a:endParaRPr lang="en-US" altLang="zh-TW" sz="2400" dirty="0"/>
          </a:p>
          <a:p>
            <a:r>
              <a:rPr lang="zh-TW" altLang="en-US" sz="2400" dirty="0"/>
              <a:t>法輪功以「真、善、忍」作為功法理念，</a:t>
            </a:r>
            <a:r>
              <a:rPr lang="en-US" altLang="zh-TW" sz="2400" dirty="0"/>
              <a:t>《</a:t>
            </a:r>
            <a:r>
              <a:rPr lang="zh-TW" altLang="en-US" sz="2400" dirty="0"/>
              <a:t>轉法輪</a:t>
            </a:r>
            <a:r>
              <a:rPr lang="en-US" altLang="zh-TW" sz="2400" dirty="0"/>
              <a:t>》</a:t>
            </a:r>
            <a:r>
              <a:rPr lang="zh-TW" altLang="en-US" sz="2400" dirty="0"/>
              <a:t>為其主要書籍；在法輪功的體系中，真、善、忍被認為是造就宇宙萬物的原理和要素，也就是宇宙的特性。</a:t>
            </a:r>
            <a:endParaRPr lang="en-US" altLang="zh-TW" sz="2400" dirty="0"/>
          </a:p>
          <a:p>
            <a:endParaRPr lang="en-US" altLang="zh-TW" sz="2400" dirty="0"/>
          </a:p>
          <a:p>
            <a:r>
              <a:rPr lang="zh-TW" altLang="en-US" sz="2400" dirty="0"/>
              <a:t>法輪功認為，萬物原本符合於真、善、忍，人類社會也應遵守此原則，堅守者會有善報，背離則會受到宇宙特性的制約。</a:t>
            </a:r>
            <a:endParaRPr lang="en-US" altLang="zh-TW" sz="2400" dirty="0"/>
          </a:p>
          <a:p>
            <a:endParaRPr lang="en-US" altLang="zh-TW" sz="2400" dirty="0"/>
          </a:p>
          <a:p>
            <a:r>
              <a:rPr lang="zh-TW" altLang="en-US" sz="2400" dirty="0"/>
              <a:t>法輪功是氣功修煉，也被認為是一種信仰修行實踐（</a:t>
            </a:r>
            <a:r>
              <a:rPr lang="en-US" altLang="zh-TW" sz="2400" dirty="0"/>
              <a:t>spiritual practice</a:t>
            </a:r>
            <a:r>
              <a:rPr lang="zh-TW" altLang="en-US" sz="2400" dirty="0"/>
              <a:t>），修煉者煉五套功法、學習法輪功著作、試圖在日常生活當中遵守真善忍原則，後來也有些西方學者與媒體將法輪功歸類為精神運動（</a:t>
            </a:r>
            <a:r>
              <a:rPr lang="en-US" altLang="zh-TW" sz="2400" dirty="0"/>
              <a:t>spiritual movement</a:t>
            </a:r>
            <a:r>
              <a:rPr lang="zh-TW" altLang="en-US" sz="2400" dirty="0"/>
              <a:t>）或新興宗教運動。</a:t>
            </a:r>
            <a:endParaRPr lang="en-US" altLang="zh-TW" sz="2400" dirty="0"/>
          </a:p>
          <a:p>
            <a:endParaRPr lang="en-US" altLang="zh-TW" sz="2400" dirty="0"/>
          </a:p>
          <a:p>
            <a:r>
              <a:rPr lang="zh-TW" altLang="en-US" sz="2400" dirty="0"/>
              <a:t>法輪功認爲，人做好事會得到白色物質</a:t>
            </a:r>
            <a:r>
              <a:rPr lang="en-US" altLang="zh-TW" sz="2400" dirty="0"/>
              <a:t>——</a:t>
            </a:r>
            <a:r>
              <a:rPr lang="zh-TW" altLang="en-US" sz="2400" dirty="0"/>
              <a:t>德，做壞事會得到黑色物質</a:t>
            </a:r>
            <a:r>
              <a:rPr lang="en-US" altLang="zh-TW" sz="2400" dirty="0"/>
              <a:t>——</a:t>
            </a:r>
            <a:r>
              <a:rPr lang="zh-TW" altLang="en-US" sz="2400" dirty="0"/>
              <a:t>業力，德和業力可以互相轉化。法輪功還認爲，心性的多方面提高是功力提升的必要路徑和需求。</a:t>
            </a:r>
            <a:r>
              <a:rPr lang="en-US" altLang="zh-TW" sz="2400" dirty="0"/>
              <a:t>《</a:t>
            </a:r>
            <a:r>
              <a:rPr lang="zh-TW" altLang="en-US" sz="2400" dirty="0"/>
              <a:t>轉法輪</a:t>
            </a:r>
            <a:r>
              <a:rPr lang="en-US" altLang="zh-TW" sz="2400" dirty="0"/>
              <a:t>》</a:t>
            </a:r>
            <a:r>
              <a:rPr lang="zh-TW" altLang="en-US" sz="2400" dirty="0"/>
              <a:t>對於心性的解釋為包括德、忍、悟、捨、寡慾、捨棄執著、吃苦、凈心等多方面元素。</a:t>
            </a:r>
            <a:endParaRPr lang="en-US" sz="2400" dirty="0"/>
          </a:p>
        </p:txBody>
      </p:sp>
    </p:spTree>
    <p:extLst>
      <p:ext uri="{BB962C8B-B14F-4D97-AF65-F5344CB8AC3E}">
        <p14:creationId xmlns:p14="http://schemas.microsoft.com/office/powerpoint/2010/main" val="842681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3492" name="Rectangle 4"/>
          <p:cNvSpPr>
            <a:spLocks noGrp="1" noChangeArrowheads="1"/>
          </p:cNvSpPr>
          <p:nvPr>
            <p:ph type="title"/>
          </p:nvPr>
        </p:nvSpPr>
        <p:spPr/>
        <p:txBody>
          <a:bodyPr/>
          <a:lstStyle/>
          <a:p>
            <a:pPr eaLnBrk="1" hangingPunct="1">
              <a:defRPr/>
            </a:pPr>
            <a:r>
              <a:rPr lang="zh-TW" altLang="en-US" b="1" dirty="0">
                <a:effectLst>
                  <a:outerShdw blurRad="38100" dist="38100" dir="2700000" algn="tl">
                    <a:srgbClr val="C0C0C0"/>
                  </a:outerShdw>
                </a:effectLst>
                <a:latin typeface="華康黑體 Std W7" panose="020B0700000000000000" pitchFamily="34" charset="-120"/>
                <a:ea typeface="華康黑體 Std W7" panose="020B0700000000000000" pitchFamily="34" charset="-120"/>
              </a:rPr>
              <a:t>例子：神道教</a:t>
            </a:r>
          </a:p>
        </p:txBody>
      </p:sp>
      <p:grpSp>
        <p:nvGrpSpPr>
          <p:cNvPr id="63520" name="Group 32"/>
          <p:cNvGrpSpPr>
            <a:grpSpLocks/>
          </p:cNvGrpSpPr>
          <p:nvPr/>
        </p:nvGrpSpPr>
        <p:grpSpPr bwMode="auto">
          <a:xfrm>
            <a:off x="1739901" y="692150"/>
            <a:ext cx="8748713" cy="5270500"/>
            <a:chOff x="249" y="300"/>
            <a:chExt cx="5511" cy="3320"/>
          </a:xfrm>
        </p:grpSpPr>
        <p:sp>
          <p:nvSpPr>
            <p:cNvPr id="63515" name="Text Box 27"/>
            <p:cNvSpPr txBox="1">
              <a:spLocks noChangeArrowheads="1"/>
            </p:cNvSpPr>
            <p:nvPr/>
          </p:nvSpPr>
          <p:spPr bwMode="auto">
            <a:xfrm>
              <a:off x="3198" y="2750"/>
              <a:ext cx="1855"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defRPr/>
              </a:pPr>
              <a:r>
                <a:rPr lang="zh-TW" altLang="en-US" sz="3000" b="1" dirty="0">
                  <a:solidFill>
                    <a:srgbClr val="000000"/>
                  </a:solidFill>
                  <a:effectLst>
                    <a:outerShdw blurRad="38100" dist="38100" dir="2700000" algn="tl">
                      <a:srgbClr val="C0C0C0"/>
                    </a:outerShdw>
                  </a:effectLst>
                  <a:latin typeface="華康黑體 Std W7" panose="020B0700000000000000" pitchFamily="34" charset="-120"/>
                  <a:ea typeface="華康黑體 Std W7" panose="020B0700000000000000" pitchFamily="34" charset="-120"/>
                </a:rPr>
                <a:t>靖國神社</a:t>
              </a:r>
            </a:p>
            <a:p>
              <a:pPr fontAlgn="base">
                <a:spcBef>
                  <a:spcPct val="0"/>
                </a:spcBef>
                <a:spcAft>
                  <a:spcPct val="0"/>
                </a:spcAft>
                <a:defRPr/>
              </a:pPr>
              <a:r>
                <a:rPr lang="zh-TW" altLang="en-US" sz="3000" b="1" dirty="0">
                  <a:solidFill>
                    <a:srgbClr val="000000"/>
                  </a:solidFill>
                  <a:effectLst>
                    <a:outerShdw blurRad="38100" dist="38100" dir="2700000" algn="tl">
                      <a:srgbClr val="C0C0C0"/>
                    </a:outerShdw>
                  </a:effectLst>
                  <a:latin typeface="華康黑體 Std W7" panose="020B0700000000000000" pitchFamily="34" charset="-120"/>
                  <a:ea typeface="華康黑體 Std W7" panose="020B0700000000000000" pitchFamily="34" charset="-120"/>
                </a:rPr>
                <a:t>靖國：平安之國</a:t>
              </a:r>
            </a:p>
          </p:txBody>
        </p:sp>
        <p:grpSp>
          <p:nvGrpSpPr>
            <p:cNvPr id="24581" name="Group 31"/>
            <p:cNvGrpSpPr>
              <a:grpSpLocks/>
            </p:cNvGrpSpPr>
            <p:nvPr/>
          </p:nvGrpSpPr>
          <p:grpSpPr bwMode="auto">
            <a:xfrm>
              <a:off x="249" y="300"/>
              <a:ext cx="5511" cy="3320"/>
              <a:chOff x="249" y="300"/>
              <a:chExt cx="5511" cy="3320"/>
            </a:xfrm>
          </p:grpSpPr>
          <p:pic>
            <p:nvPicPr>
              <p:cNvPr id="24582" name="Picture 29"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3" y="300"/>
                <a:ext cx="2767" cy="2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3" name="Picture 25" desc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 y="1616"/>
                <a:ext cx="2677" cy="20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sp>
        <p:nvSpPr>
          <p:cNvPr id="2" name="TextBox 1"/>
          <p:cNvSpPr txBox="1"/>
          <p:nvPr/>
        </p:nvSpPr>
        <p:spPr>
          <a:xfrm>
            <a:off x="1981201" y="1221422"/>
            <a:ext cx="2877711" cy="1477328"/>
          </a:xfrm>
          <a:prstGeom prst="rect">
            <a:avLst/>
          </a:prstGeom>
          <a:noFill/>
        </p:spPr>
        <p:txBody>
          <a:bodyPr wrap="none" rtlCol="0">
            <a:spAutoFit/>
          </a:bodyPr>
          <a:lstStyle/>
          <a:p>
            <a:r>
              <a:rPr lang="zh-TW" altLang="en-US" sz="3000" dirty="0">
                <a:latin typeface="華康黑體 Std W7" panose="020B0700000000000000" pitchFamily="34" charset="-120"/>
                <a:ea typeface="華康黑體 Std W7" panose="020B0700000000000000" pitchFamily="34" charset="-120"/>
              </a:rPr>
              <a:t>日本原始宗教，</a:t>
            </a:r>
            <a:endParaRPr lang="en-US" altLang="zh-TW" sz="3000" dirty="0">
              <a:latin typeface="華康黑體 Std W7" panose="020B0700000000000000" pitchFamily="34" charset="-120"/>
              <a:ea typeface="華康黑體 Std W7" panose="020B0700000000000000" pitchFamily="34" charset="-120"/>
            </a:endParaRPr>
          </a:p>
          <a:p>
            <a:r>
              <a:rPr lang="zh-TW" altLang="en-US" sz="3000" dirty="0">
                <a:latin typeface="華康黑體 Std W7" panose="020B0700000000000000" pitchFamily="34" charset="-120"/>
                <a:ea typeface="華康黑體 Std W7" panose="020B0700000000000000" pitchFamily="34" charset="-120"/>
              </a:rPr>
              <a:t>崇拜天神地祇</a:t>
            </a:r>
            <a:endParaRPr lang="en-US" altLang="zh-TW" sz="3000" dirty="0">
              <a:latin typeface="華康黑體 Std W7" panose="020B0700000000000000" pitchFamily="34" charset="-120"/>
              <a:ea typeface="華康黑體 Std W7" panose="020B0700000000000000" pitchFamily="34" charset="-120"/>
            </a:endParaRPr>
          </a:p>
          <a:p>
            <a:endParaRPr lang="en-US" sz="3000" dirty="0">
              <a:latin typeface="華康黑體 Std W7" panose="020B0700000000000000" pitchFamily="34" charset="-120"/>
              <a:ea typeface="華康黑體 Std W7" panose="020B0700000000000000" pitchFamily="34" charset="-120"/>
            </a:endParaRPr>
          </a:p>
        </p:txBody>
      </p:sp>
    </p:spTree>
    <p:extLst>
      <p:ext uri="{BB962C8B-B14F-4D97-AF65-F5344CB8AC3E}">
        <p14:creationId xmlns:p14="http://schemas.microsoft.com/office/powerpoint/2010/main" val="529032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63520"/>
                                        </p:tgtEl>
                                        <p:attrNameLst>
                                          <p:attrName>style.visibility</p:attrName>
                                        </p:attrNameLst>
                                      </p:cBhvr>
                                      <p:to>
                                        <p:strVal val="visible"/>
                                      </p:to>
                                    </p:set>
                                    <p:animEffect transition="in" filter="diamond(in)">
                                      <p:cBhvr>
                                        <p:cTn id="7" dur="2000"/>
                                        <p:tgtEl>
                                          <p:spTgt spid="63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20895</TotalTime>
  <Words>2206</Words>
  <Application>Microsoft Office PowerPoint</Application>
  <PresentationFormat>Widescreen</PresentationFormat>
  <Paragraphs>166</Paragraphs>
  <Slides>29</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微軟正黑體</vt:lpstr>
      <vt:lpstr>文鼎古印體</vt:lpstr>
      <vt:lpstr>新細明體</vt:lpstr>
      <vt:lpstr>華康黑體 Std W7</vt:lpstr>
      <vt:lpstr>華康黑體 Std W9</vt:lpstr>
      <vt:lpstr>Arial</vt:lpstr>
      <vt:lpstr>Calibri</vt:lpstr>
      <vt:lpstr>Calibri Light</vt:lpstr>
      <vt:lpstr>Office Theme</vt:lpstr>
      <vt:lpstr>PowerPoint Presentation</vt:lpstr>
      <vt:lpstr>PowerPoint Presentation</vt:lpstr>
      <vt:lpstr>PowerPoint Presentation</vt:lpstr>
      <vt:lpstr>PowerPoint Presentation</vt:lpstr>
      <vt:lpstr>異教</vt:lpstr>
      <vt:lpstr>例子：法輪功</vt:lpstr>
      <vt:lpstr>PowerPoint Presentation</vt:lpstr>
      <vt:lpstr>PowerPoint Presentation</vt:lpstr>
      <vt:lpstr>例子：神道教</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Balex</dc:creator>
  <cp:lastModifiedBy>Hudson Chan</cp:lastModifiedBy>
  <cp:revision>47</cp:revision>
  <dcterms:created xsi:type="dcterms:W3CDTF">2016-08-26T02:12:11Z</dcterms:created>
  <dcterms:modified xsi:type="dcterms:W3CDTF">2023-05-01T23:05:37Z</dcterms:modified>
</cp:coreProperties>
</file>