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从耶稣肉身父母看</a:t>
            </a:r>
            <a:br>
              <a:rPr lang="zh-CN" altLang="en-US" sz="4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</a:br>
            <a:r>
              <a:rPr lang="zh-CN" altLang="en-US" sz="48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基督徒父母的特质</a:t>
            </a:r>
            <a:endParaRPr lang="zh-CN" altLang="en-US" sz="48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en-US" sz="4000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  <a:sym typeface="+mn-ea"/>
              </a:rPr>
              <a:t>太1：18-25、路1：1-38</a:t>
            </a:r>
            <a:endParaRPr lang="zh-CN" altLang="en-US" sz="40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  <a:p>
            <a:endParaRPr lang="zh-CN" altLang="en-US" sz="4000">
              <a:latin typeface="华文仿宋" panose="02010600040101010101" charset="-122"/>
              <a:ea typeface="华文仿宋" panose="02010600040101010101" charset="-122"/>
              <a:cs typeface="华文仿宋" panose="020106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44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你认为基督徒父母需要有哪些特质？</a:t>
            </a:r>
            <a:endParaRPr lang="zh-CN" altLang="en-US" sz="44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zh-CN" altLang="en-US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一、耶稣肉身父亲约瑟的特质</a:t>
            </a: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  <a:sym typeface="+mn-ea"/>
              </a:rPr>
              <a:t>（太1：18-25）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问题1 ：约瑟是什么时候发现马利亚怀孕的？</a:t>
            </a:r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问题2 ：约瑟为什么会相信主的使者说的话？</a:t>
            </a:r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问题3 ：约瑟迎娶马利亚面临怎样的处境？</a:t>
            </a:r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2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问题4：神拣选耶稣生在这个家庭的原因是什么？</a:t>
            </a:r>
            <a:endParaRPr lang="zh-CN" altLang="en-US" sz="32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二、耶稣肉身母亲的特质</a:t>
            </a:r>
            <a:r>
              <a:rPr lang="zh-CN" altLang="en-US" sz="36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（路1：1-38）</a:t>
            </a:r>
            <a:endParaRPr lang="zh-CN" altLang="en-US" sz="36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问题1：路1：1-38存在怎样的次序？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1：5-25 施洗约翰出生的故事（父亲撒迦利亚）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1：26-38耶稣出生的故事（马利亚）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0275" y="6134735"/>
            <a:ext cx="10515600" cy="723265"/>
          </a:xfrm>
        </p:spPr>
        <p:txBody>
          <a:bodyPr/>
          <a:p>
            <a:r>
              <a:rPr lang="zh-CN" altLang="en-US" sz="32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问题2：你认为作者写作次序要表达什么？</a:t>
            </a:r>
            <a:endParaRPr lang="zh-CN" altLang="en-US" sz="32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1"/>
            </p:custDataLst>
          </p:nvPr>
        </p:nvGraphicFramePr>
        <p:xfrm>
          <a:off x="836930" y="0"/>
          <a:ext cx="10702290" cy="6036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1145"/>
                <a:gridCol w="5351145"/>
              </a:tblGrid>
              <a:tr h="70675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</a:rPr>
                        <a:t>施洗约翰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</a:rPr>
                        <a:t>耶稣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</a:endParaRPr>
                    </a:p>
                  </a:txBody>
                  <a:tcPr/>
                </a:tc>
              </a:tr>
              <a:tr h="438975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5-7 父母背景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8-11 天使显现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12 撒迦利亚害怕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13 天使回应1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14-17 关于预言的预言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18 撒迦利亚回应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19 天使回应2</a:t>
                      </a:r>
                      <a:endParaRPr lang="zh-CN" altLang="en-US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endParaRPr lang="zh-CN" altLang="en-US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26-27 父母背景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28 天使显现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29 马利亚害怕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30 天使回应1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31-33 关于耶稣的预言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34 马利亚回应</a:t>
                      </a:r>
                      <a:endParaRPr lang="zh-CN" altLang="en-US" sz="32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</a:rPr>
                        <a:t>35-37 天使回应2</a:t>
                      </a:r>
                      <a:endParaRPr lang="zh-CN" altLang="en-US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  <a:p>
                      <a:pPr algn="l">
                        <a:buNone/>
                      </a:pPr>
                      <a:endParaRPr lang="zh-CN" altLang="en-US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/>
                </a:tc>
              </a:tr>
              <a:tr h="940435"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+mn-ea"/>
                        </a:rPr>
                        <a:t>20 撒迦利亚哑巴</a:t>
                      </a:r>
                      <a:endParaRPr lang="zh-CN" altLang="en-US" sz="18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endParaRPr lang="zh-CN" altLang="en-US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l">
                        <a:buNone/>
                      </a:pPr>
                      <a:r>
                        <a:rPr lang="zh-CN" altLang="en-US" sz="3200">
                          <a:latin typeface="华文楷体" panose="02010600040101010101" charset="-122"/>
                          <a:ea typeface="华文楷体" panose="02010600040101010101" charset="-122"/>
                          <a:cs typeface="华文楷体" panose="02010600040101010101" charset="-122"/>
                          <a:sym typeface="+mn-ea"/>
                        </a:rPr>
                        <a:t>38 马利亚「愿话成就」</a:t>
                      </a:r>
                      <a:endParaRPr lang="zh-CN" altLang="en-US" sz="1800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  <a:sym typeface="+mn-ea"/>
                      </a:endParaRPr>
                    </a:p>
                    <a:p>
                      <a:pPr algn="l">
                        <a:buNone/>
                      </a:pPr>
                      <a:endParaRPr lang="zh-CN" altLang="en-US">
                        <a:latin typeface="华文楷体" panose="02010600040101010101" charset="-122"/>
                        <a:ea typeface="华文楷体" panose="02010600040101010101" charset="-122"/>
                        <a:cs typeface="华文楷体" panose="02010600040101010101" charset="-122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2735" y="1510665"/>
            <a:ext cx="11061065" cy="4666615"/>
          </a:xfrm>
        </p:spPr>
        <p:txBody>
          <a:bodyPr/>
          <a:p>
            <a:r>
              <a:rPr lang="zh-CN" altLang="en-US" sz="4000">
                <a:latin typeface="华文新魏" panose="02010800040101010101" charset="-122"/>
                <a:ea typeface="华文新魏" panose="02010800040101010101" charset="-122"/>
                <a:cs typeface="华文新魏" panose="02010800040101010101" charset="-122"/>
              </a:rPr>
              <a:t>问题3：马利亚怀孕在当时社会面临怎样的处境？</a:t>
            </a:r>
            <a:endParaRPr lang="zh-CN" altLang="en-US" sz="4000">
              <a:latin typeface="华文新魏" panose="02010800040101010101" charset="-122"/>
              <a:ea typeface="华文新魏" panose="02010800040101010101" charset="-122"/>
              <a:cs typeface="华文新魏" panose="020108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 algn="ctr">
              <a:buNone/>
            </a:pPr>
            <a:r>
              <a:rPr lang="zh-CN" altLang="en-US" sz="4000">
                <a:latin typeface="华文行楷" panose="02010800040101010101" charset="-122"/>
                <a:ea typeface="华文行楷" panose="02010800040101010101" charset="-122"/>
              </a:rPr>
              <a:t>何为信心？</a:t>
            </a:r>
            <a:endParaRPr lang="zh-CN" altLang="en-US" sz="4000"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新魏" panose="02010800040101010101" charset="-122"/>
                <a:ea typeface="华文新魏" panose="02010800040101010101" charset="-122"/>
              </a:rPr>
              <a:t>思考「基督徒父母的信心」</a:t>
            </a:r>
            <a:endParaRPr lang="zh-CN" altLang="en-US">
              <a:latin typeface="华文新魏" panose="02010800040101010101" charset="-122"/>
              <a:ea typeface="华文新魏" panose="02010800040101010101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1.「他要将自己的百姓从罪恶里救出来」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2.基督徒父母祷告中的「不信」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3.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基督徒父母的「真信心」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r>
              <a:rPr lang="en-US" altLang="zh-CN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4.</a:t>
            </a:r>
            <a:r>
              <a:rPr lang="zh-CN" altLang="en-US" sz="3600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「信心」与父母养育子女</a:t>
            </a:r>
            <a:endParaRPr lang="zh-CN" altLang="en-US" sz="360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故事：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  <a:p>
            <a:pPr marL="0" indent="0">
              <a:buNone/>
            </a:pPr>
            <a:r>
              <a:rPr lang="zh-CN" altLang="en-US" sz="4000">
                <a:latin typeface="华文楷体" panose="02010600040101010101" charset="-122"/>
                <a:ea typeface="华文楷体" panose="02010600040101010101" charset="-122"/>
              </a:rPr>
              <a:t>         「跟着你的脚踪行」</a:t>
            </a:r>
            <a:endParaRPr lang="zh-CN" altLang="en-US" sz="4000"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0bdf44cf-580a-4f95-b7d4-0f8f66ea1e9a}"/>
  <p:tag name="TABLE_ENDDRAG_ORIGIN_RECT" val="828*495"/>
  <p:tag name="TABLE_ENDDRAG_RECT" val="65*0*842*475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534</Words>
  <Application>WPS 文字</Application>
  <PresentationFormat>宽屏</PresentationFormat>
  <Paragraphs>71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方正书宋_GBK</vt:lpstr>
      <vt:lpstr>Wingdings</vt:lpstr>
      <vt:lpstr>宋体</vt:lpstr>
      <vt:lpstr>Arial Unicode MS</vt:lpstr>
      <vt:lpstr>Calibri</vt:lpstr>
      <vt:lpstr>Calibri Light</vt:lpstr>
      <vt:lpstr>Helvetica Neue</vt:lpstr>
      <vt:lpstr>微软雅黑</vt:lpstr>
      <vt:lpstr>华文新魏</vt:lpstr>
      <vt:lpstr>华文行楷</vt:lpstr>
      <vt:lpstr>华文仿宋</vt:lpstr>
      <vt:lpstr>华文楷体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Apple</dc:creator>
  <cp:lastModifiedBy>Apple</cp:lastModifiedBy>
  <cp:revision>17</cp:revision>
  <dcterms:created xsi:type="dcterms:W3CDTF">2023-01-22T07:38:46Z</dcterms:created>
  <dcterms:modified xsi:type="dcterms:W3CDTF">2023-01-22T07:38:46Z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2052-3.9.1.6204</vt:lpwstr>
  </property>
</Properties>
</file>