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1" r:id="rId7"/>
    <p:sldId id="262" r:id="rId8"/>
    <p:sldId id="263" r:id="rId9"/>
    <p:sldId id="264" r:id="rId10"/>
    <p:sldId id="265" r:id="rId11"/>
  </p:sldIdLst>
  <p:sldSz cx="12192000" cy="6858000"/>
  <p:notesSz cx="7103745" cy="10234295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4" Type="http://schemas.openxmlformats.org/officeDocument/2006/relationships/tableStyles" Target="tableStyles.xml"/><Relationship Id="rId13" Type="http://schemas.openxmlformats.org/officeDocument/2006/relationships/viewProps" Target="viewProps.xml"/><Relationship Id="rId12" Type="http://schemas.openxmlformats.org/officeDocument/2006/relationships/presProps" Target="presProps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838200" y="365125"/>
            <a:ext cx="10515600" cy="58118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186774" y="1778438"/>
            <a:ext cx="4873574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186774" y="2665379"/>
            <a:ext cx="4873574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256938" y="1778438"/>
            <a:ext cx="4897576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256938" y="2665379"/>
            <a:ext cx="4897576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4165349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457201"/>
            <a:ext cx="6172200" cy="54038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4165349" cy="3811588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9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p>
            <a:r>
              <a:rPr lang="zh-CN" altLang="en-US" sz="4800">
                <a:latin typeface="华文新魏" panose="02010800040101010101" charset="-122"/>
                <a:ea typeface="华文新魏" panose="02010800040101010101" charset="-122"/>
                <a:cs typeface="华文新魏" panose="02010800040101010101" charset="-122"/>
              </a:rPr>
              <a:t>从耶稣肉身父母看</a:t>
            </a:r>
            <a:br>
              <a:rPr lang="zh-CN" altLang="en-US" sz="4800">
                <a:latin typeface="华文新魏" panose="02010800040101010101" charset="-122"/>
                <a:ea typeface="华文新魏" panose="02010800040101010101" charset="-122"/>
                <a:cs typeface="华文新魏" panose="02010800040101010101" charset="-122"/>
              </a:rPr>
            </a:br>
            <a:r>
              <a:rPr lang="zh-CN" altLang="en-US" sz="4800">
                <a:latin typeface="华文新魏" panose="02010800040101010101" charset="-122"/>
                <a:ea typeface="华文新魏" panose="02010800040101010101" charset="-122"/>
                <a:cs typeface="华文新魏" panose="02010800040101010101" charset="-122"/>
              </a:rPr>
              <a:t>基督徒父母的特质</a:t>
            </a:r>
            <a:endParaRPr lang="zh-CN" altLang="en-US" sz="4800">
              <a:latin typeface="华文新魏" panose="02010800040101010101" charset="-122"/>
              <a:ea typeface="华文新魏" panose="02010800040101010101" charset="-122"/>
              <a:cs typeface="华文新魏" panose="02010800040101010101" charset="-122"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p>
            <a:r>
              <a:rPr lang="zh-CN" altLang="en-US" sz="4000"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  <a:sym typeface="+mn-ea"/>
              </a:rPr>
              <a:t>太1：18-25、路1：1-38</a:t>
            </a:r>
            <a:endParaRPr lang="zh-CN" altLang="en-US" sz="4000">
              <a:latin typeface="华文仿宋" panose="02010600040101010101" charset="-122"/>
              <a:ea typeface="华文仿宋" panose="02010600040101010101" charset="-122"/>
              <a:cs typeface="华文仿宋" panose="02010600040101010101" charset="-122"/>
            </a:endParaRPr>
          </a:p>
          <a:p>
            <a:endParaRPr lang="zh-CN" altLang="en-US" sz="4000">
              <a:latin typeface="华文仿宋" panose="02010600040101010101" charset="-122"/>
              <a:ea typeface="华文仿宋" panose="02010600040101010101" charset="-122"/>
              <a:cs typeface="华文仿宋" panose="02010600040101010101" charset="-12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pPr marL="0" indent="0">
              <a:buNone/>
            </a:pPr>
            <a:r>
              <a:rPr lang="zh-CN" altLang="en-US" sz="4400"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</a:rPr>
              <a:t> 你认为基督徒父母需要有哪些特质？</a:t>
            </a:r>
            <a:endParaRPr lang="zh-CN" altLang="en-US" sz="4400">
              <a:latin typeface="华文楷体" panose="02010600040101010101" charset="-122"/>
              <a:ea typeface="华文楷体" panose="02010600040101010101" charset="-122"/>
              <a:cs typeface="华文楷体" panose="02010600040101010101" charset="-122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p>
            <a:r>
              <a:rPr lang="zh-CN" altLang="en-US">
                <a:latin typeface="华文新魏" panose="02010800040101010101" charset="-122"/>
                <a:ea typeface="华文新魏" panose="02010800040101010101" charset="-122"/>
                <a:cs typeface="华文新魏" panose="02010800040101010101" charset="-122"/>
                <a:sym typeface="+mn-ea"/>
              </a:rPr>
              <a:t>一、耶稣肉身父亲约瑟的特质</a:t>
            </a:r>
            <a:r>
              <a:rPr lang="zh-CN" altLang="en-US" sz="3600">
                <a:latin typeface="华文新魏" panose="02010800040101010101" charset="-122"/>
                <a:ea typeface="华文新魏" panose="02010800040101010101" charset="-122"/>
                <a:cs typeface="华文新魏" panose="02010800040101010101" charset="-122"/>
                <a:sym typeface="+mn-ea"/>
              </a:rPr>
              <a:t>（太1：18-25）</a:t>
            </a:r>
            <a:endParaRPr lang="zh-CN" altLang="en-US" sz="3600">
              <a:latin typeface="华文新魏" panose="02010800040101010101" charset="-122"/>
              <a:ea typeface="华文新魏" panose="02010800040101010101" charset="-122"/>
              <a:cs typeface="华文新魏" panose="02010800040101010101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zh-CN" altLang="en-US" sz="3200"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</a:rPr>
              <a:t>问题1 ：约瑟是什么时候发现马利亚怀孕的？</a:t>
            </a:r>
            <a:endParaRPr lang="zh-CN" altLang="en-US" sz="3200">
              <a:latin typeface="华文楷体" panose="02010600040101010101" charset="-122"/>
              <a:ea typeface="华文楷体" panose="02010600040101010101" charset="-122"/>
              <a:cs typeface="华文楷体" panose="02010600040101010101" charset="-122"/>
            </a:endParaRPr>
          </a:p>
          <a:p>
            <a:endParaRPr lang="zh-CN" altLang="en-US" sz="3200">
              <a:latin typeface="华文楷体" panose="02010600040101010101" charset="-122"/>
              <a:ea typeface="华文楷体" panose="02010600040101010101" charset="-122"/>
              <a:cs typeface="华文楷体" panose="02010600040101010101" charset="-122"/>
            </a:endParaRPr>
          </a:p>
          <a:p>
            <a:r>
              <a:rPr lang="zh-CN" altLang="en-US" sz="3200"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</a:rPr>
              <a:t>问题2 ：约瑟为什么会相信主的使者说的话？</a:t>
            </a:r>
            <a:endParaRPr lang="zh-CN" altLang="en-US" sz="3200">
              <a:latin typeface="华文楷体" panose="02010600040101010101" charset="-122"/>
              <a:ea typeface="华文楷体" panose="02010600040101010101" charset="-122"/>
              <a:cs typeface="华文楷体" panose="02010600040101010101" charset="-122"/>
            </a:endParaRPr>
          </a:p>
          <a:p>
            <a:endParaRPr lang="zh-CN" altLang="en-US" sz="3200">
              <a:latin typeface="华文楷体" panose="02010600040101010101" charset="-122"/>
              <a:ea typeface="华文楷体" panose="02010600040101010101" charset="-122"/>
              <a:cs typeface="华文楷体" panose="02010600040101010101" charset="-122"/>
            </a:endParaRPr>
          </a:p>
          <a:p>
            <a:r>
              <a:rPr lang="zh-CN" altLang="en-US" sz="3200"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</a:rPr>
              <a:t>问题3 ：约瑟迎娶马利亚面临怎样的处境？</a:t>
            </a:r>
            <a:endParaRPr lang="zh-CN" altLang="en-US" sz="3200">
              <a:latin typeface="华文楷体" panose="02010600040101010101" charset="-122"/>
              <a:ea typeface="华文楷体" panose="02010600040101010101" charset="-122"/>
              <a:cs typeface="华文楷体" panose="02010600040101010101" charset="-122"/>
            </a:endParaRPr>
          </a:p>
          <a:p>
            <a:endParaRPr lang="zh-CN" altLang="en-US" sz="3200">
              <a:latin typeface="华文楷体" panose="02010600040101010101" charset="-122"/>
              <a:ea typeface="华文楷体" panose="02010600040101010101" charset="-122"/>
              <a:cs typeface="华文楷体" panose="02010600040101010101" charset="-122"/>
            </a:endParaRPr>
          </a:p>
          <a:p>
            <a:r>
              <a:rPr lang="zh-CN" altLang="en-US" sz="3200"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</a:rPr>
              <a:t>问题4：神拣选耶稣生在这个家庭的原因是什么？</a:t>
            </a:r>
            <a:endParaRPr lang="zh-CN" altLang="en-US" sz="3200">
              <a:latin typeface="华文楷体" panose="02010600040101010101" charset="-122"/>
              <a:ea typeface="华文楷体" panose="02010600040101010101" charset="-122"/>
              <a:cs typeface="华文楷体" panose="02010600040101010101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>
                <a:latin typeface="华文新魏" panose="02010800040101010101" charset="-122"/>
                <a:ea typeface="华文新魏" panose="02010800040101010101" charset="-122"/>
                <a:cs typeface="华文新魏" panose="02010800040101010101" charset="-122"/>
              </a:rPr>
              <a:t>二、耶稣肉身母亲的特质</a:t>
            </a:r>
            <a:r>
              <a:rPr lang="zh-CN" altLang="en-US" sz="3600">
                <a:latin typeface="华文新魏" panose="02010800040101010101" charset="-122"/>
                <a:ea typeface="华文新魏" panose="02010800040101010101" charset="-122"/>
                <a:cs typeface="华文新魏" panose="02010800040101010101" charset="-122"/>
              </a:rPr>
              <a:t>（路1：1-38）</a:t>
            </a:r>
            <a:endParaRPr lang="zh-CN" altLang="en-US" sz="3600">
              <a:latin typeface="华文新魏" panose="02010800040101010101" charset="-122"/>
              <a:ea typeface="华文新魏" panose="02010800040101010101" charset="-122"/>
              <a:cs typeface="华文新魏" panose="02010800040101010101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zh-CN" altLang="en-US" sz="3600"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</a:rPr>
              <a:t>问题1：路1：1-38存在怎样的次序？</a:t>
            </a:r>
            <a:endParaRPr lang="zh-CN" altLang="en-US" sz="3600">
              <a:latin typeface="华文楷体" panose="02010600040101010101" charset="-122"/>
              <a:ea typeface="华文楷体" panose="02010600040101010101" charset="-122"/>
              <a:cs typeface="华文楷体" panose="02010600040101010101" charset="-122"/>
            </a:endParaRPr>
          </a:p>
          <a:p>
            <a:pPr marL="0" indent="0">
              <a:buNone/>
            </a:pPr>
            <a:endParaRPr lang="zh-CN" altLang="en-US" sz="3600">
              <a:latin typeface="华文楷体" panose="02010600040101010101" charset="-122"/>
              <a:ea typeface="华文楷体" panose="02010600040101010101" charset="-122"/>
              <a:cs typeface="华文楷体" panose="02010600040101010101" charset="-122"/>
            </a:endParaRPr>
          </a:p>
          <a:p>
            <a:pPr marL="0" indent="0">
              <a:buNone/>
            </a:pPr>
            <a:r>
              <a:rPr lang="zh-CN" altLang="en-US" sz="3600"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</a:rPr>
              <a:t>1：5-25 施洗约翰出生的故事（父亲撒迦利亚）</a:t>
            </a:r>
            <a:endParaRPr lang="zh-CN" altLang="en-US" sz="3600">
              <a:latin typeface="华文楷体" panose="02010600040101010101" charset="-122"/>
              <a:ea typeface="华文楷体" panose="02010600040101010101" charset="-122"/>
              <a:cs typeface="华文楷体" panose="02010600040101010101" charset="-122"/>
            </a:endParaRPr>
          </a:p>
          <a:p>
            <a:pPr marL="0" indent="0">
              <a:buNone/>
            </a:pPr>
            <a:r>
              <a:rPr lang="zh-CN" altLang="en-US" sz="3600"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</a:rPr>
              <a:t>1：26-38耶稣出生的故事（马利亚）</a:t>
            </a:r>
            <a:endParaRPr lang="zh-CN" altLang="en-US" sz="3600">
              <a:latin typeface="华文楷体" panose="02010600040101010101" charset="-122"/>
              <a:ea typeface="华文楷体" panose="02010600040101010101" charset="-122"/>
              <a:cs typeface="华文楷体" panose="02010600040101010101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930275" y="6134735"/>
            <a:ext cx="10515600" cy="723265"/>
          </a:xfrm>
        </p:spPr>
        <p:txBody>
          <a:bodyPr/>
          <a:p>
            <a:r>
              <a:rPr lang="zh-CN" altLang="en-US" sz="3200">
                <a:latin typeface="华文新魏" panose="02010800040101010101" charset="-122"/>
                <a:ea typeface="华文新魏" panose="02010800040101010101" charset="-122"/>
                <a:cs typeface="华文新魏" panose="02010800040101010101" charset="-122"/>
              </a:rPr>
              <a:t>问题2：你认为作者写作次序要表达什么？</a:t>
            </a:r>
            <a:endParaRPr lang="zh-CN" altLang="en-US" sz="3200">
              <a:latin typeface="华文新魏" panose="02010800040101010101" charset="-122"/>
              <a:ea typeface="华文新魏" panose="02010800040101010101" charset="-122"/>
              <a:cs typeface="华文新魏" panose="02010800040101010101" charset="-122"/>
            </a:endParaRPr>
          </a:p>
        </p:txBody>
      </p:sp>
      <p:graphicFrame>
        <p:nvGraphicFramePr>
          <p:cNvPr id="6" name="表格 5"/>
          <p:cNvGraphicFramePr/>
          <p:nvPr>
            <p:custDataLst>
              <p:tags r:id="rId1"/>
            </p:custDataLst>
          </p:nvPr>
        </p:nvGraphicFramePr>
        <p:xfrm>
          <a:off x="836930" y="0"/>
          <a:ext cx="10702290" cy="60369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51145"/>
                <a:gridCol w="5351145"/>
              </a:tblGrid>
              <a:tr h="706755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3200">
                          <a:latin typeface="华文楷体" panose="02010600040101010101" charset="-122"/>
                          <a:ea typeface="华文楷体" panose="02010600040101010101" charset="-122"/>
                        </a:rPr>
                        <a:t>施洗约翰</a:t>
                      </a:r>
                      <a:endParaRPr lang="zh-CN" altLang="en-US" sz="3200">
                        <a:latin typeface="华文楷体" panose="02010600040101010101" charset="-122"/>
                        <a:ea typeface="华文楷体" panose="02010600040101010101" charset="-122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3200">
                          <a:latin typeface="华文楷体" panose="02010600040101010101" charset="-122"/>
                          <a:ea typeface="华文楷体" panose="02010600040101010101" charset="-122"/>
                        </a:rPr>
                        <a:t>耶稣</a:t>
                      </a:r>
                      <a:endParaRPr lang="zh-CN" altLang="en-US" sz="3200">
                        <a:latin typeface="华文楷体" panose="02010600040101010101" charset="-122"/>
                        <a:ea typeface="华文楷体" panose="02010600040101010101" charset="-122"/>
                      </a:endParaRPr>
                    </a:p>
                  </a:txBody>
                  <a:tcPr/>
                </a:tc>
              </a:tr>
              <a:tr h="4389755">
                <a:tc>
                  <a:txBody>
                    <a:bodyPr/>
                    <a:p>
                      <a:pPr algn="l">
                        <a:buNone/>
                      </a:pPr>
                      <a:r>
                        <a:rPr lang="zh-CN" altLang="en-US" sz="3200">
                          <a:latin typeface="华文楷体" panose="02010600040101010101" charset="-122"/>
                          <a:ea typeface="华文楷体" panose="02010600040101010101" charset="-122"/>
                          <a:cs typeface="华文楷体" panose="02010600040101010101" charset="-122"/>
                        </a:rPr>
                        <a:t>5-7 父母背景</a:t>
                      </a:r>
                      <a:endParaRPr lang="zh-CN" altLang="en-US" sz="3200">
                        <a:latin typeface="华文楷体" panose="02010600040101010101" charset="-122"/>
                        <a:ea typeface="华文楷体" panose="02010600040101010101" charset="-122"/>
                        <a:cs typeface="华文楷体" panose="02010600040101010101" charset="-122"/>
                      </a:endParaRPr>
                    </a:p>
                    <a:p>
                      <a:pPr algn="l">
                        <a:buNone/>
                      </a:pPr>
                      <a:r>
                        <a:rPr lang="zh-CN" altLang="en-US" sz="3200">
                          <a:latin typeface="华文楷体" panose="02010600040101010101" charset="-122"/>
                          <a:ea typeface="华文楷体" panose="02010600040101010101" charset="-122"/>
                          <a:cs typeface="华文楷体" panose="02010600040101010101" charset="-122"/>
                        </a:rPr>
                        <a:t>8-11 天使显现</a:t>
                      </a:r>
                      <a:endParaRPr lang="zh-CN" altLang="en-US" sz="3200">
                        <a:latin typeface="华文楷体" panose="02010600040101010101" charset="-122"/>
                        <a:ea typeface="华文楷体" panose="02010600040101010101" charset="-122"/>
                        <a:cs typeface="华文楷体" panose="02010600040101010101" charset="-122"/>
                      </a:endParaRPr>
                    </a:p>
                    <a:p>
                      <a:pPr algn="l">
                        <a:buNone/>
                      </a:pPr>
                      <a:r>
                        <a:rPr lang="zh-CN" altLang="en-US" sz="3200">
                          <a:latin typeface="华文楷体" panose="02010600040101010101" charset="-122"/>
                          <a:ea typeface="华文楷体" panose="02010600040101010101" charset="-122"/>
                          <a:cs typeface="华文楷体" panose="02010600040101010101" charset="-122"/>
                        </a:rPr>
                        <a:t>12 撒迦利亚害怕</a:t>
                      </a:r>
                      <a:endParaRPr lang="zh-CN" altLang="en-US" sz="3200">
                        <a:latin typeface="华文楷体" panose="02010600040101010101" charset="-122"/>
                        <a:ea typeface="华文楷体" panose="02010600040101010101" charset="-122"/>
                        <a:cs typeface="华文楷体" panose="02010600040101010101" charset="-122"/>
                      </a:endParaRPr>
                    </a:p>
                    <a:p>
                      <a:pPr algn="l">
                        <a:buNone/>
                      </a:pPr>
                      <a:r>
                        <a:rPr lang="zh-CN" altLang="en-US" sz="3200">
                          <a:latin typeface="华文楷体" panose="02010600040101010101" charset="-122"/>
                          <a:ea typeface="华文楷体" panose="02010600040101010101" charset="-122"/>
                          <a:cs typeface="华文楷体" panose="02010600040101010101" charset="-122"/>
                        </a:rPr>
                        <a:t>13 天使回应1</a:t>
                      </a:r>
                      <a:endParaRPr lang="zh-CN" altLang="en-US" sz="3200">
                        <a:latin typeface="华文楷体" panose="02010600040101010101" charset="-122"/>
                        <a:ea typeface="华文楷体" panose="02010600040101010101" charset="-122"/>
                        <a:cs typeface="华文楷体" panose="02010600040101010101" charset="-122"/>
                      </a:endParaRPr>
                    </a:p>
                    <a:p>
                      <a:pPr algn="l">
                        <a:buNone/>
                      </a:pPr>
                      <a:r>
                        <a:rPr lang="zh-CN" altLang="en-US" sz="3200">
                          <a:latin typeface="华文楷体" panose="02010600040101010101" charset="-122"/>
                          <a:ea typeface="华文楷体" panose="02010600040101010101" charset="-122"/>
                          <a:cs typeface="华文楷体" panose="02010600040101010101" charset="-122"/>
                        </a:rPr>
                        <a:t>14-17 关于预言的预言</a:t>
                      </a:r>
                      <a:endParaRPr lang="zh-CN" altLang="en-US" sz="3200">
                        <a:latin typeface="华文楷体" panose="02010600040101010101" charset="-122"/>
                        <a:ea typeface="华文楷体" panose="02010600040101010101" charset="-122"/>
                        <a:cs typeface="华文楷体" panose="02010600040101010101" charset="-122"/>
                      </a:endParaRPr>
                    </a:p>
                    <a:p>
                      <a:pPr algn="l">
                        <a:buNone/>
                      </a:pPr>
                      <a:r>
                        <a:rPr lang="zh-CN" altLang="en-US" sz="3200">
                          <a:latin typeface="华文楷体" panose="02010600040101010101" charset="-122"/>
                          <a:ea typeface="华文楷体" panose="02010600040101010101" charset="-122"/>
                          <a:cs typeface="华文楷体" panose="02010600040101010101" charset="-122"/>
                        </a:rPr>
                        <a:t>18 撒迦利亚回应</a:t>
                      </a:r>
                      <a:endParaRPr lang="zh-CN" altLang="en-US" sz="3200">
                        <a:latin typeface="华文楷体" panose="02010600040101010101" charset="-122"/>
                        <a:ea typeface="华文楷体" panose="02010600040101010101" charset="-122"/>
                        <a:cs typeface="华文楷体" panose="02010600040101010101" charset="-122"/>
                      </a:endParaRPr>
                    </a:p>
                    <a:p>
                      <a:pPr algn="l">
                        <a:buNone/>
                      </a:pPr>
                      <a:r>
                        <a:rPr lang="zh-CN" altLang="en-US" sz="3200">
                          <a:latin typeface="华文楷体" panose="02010600040101010101" charset="-122"/>
                          <a:ea typeface="华文楷体" panose="02010600040101010101" charset="-122"/>
                          <a:cs typeface="华文楷体" panose="02010600040101010101" charset="-122"/>
                        </a:rPr>
                        <a:t>19 天使回应2</a:t>
                      </a:r>
                      <a:endParaRPr lang="zh-CN" altLang="en-US">
                        <a:latin typeface="华文楷体" panose="02010600040101010101" charset="-122"/>
                        <a:ea typeface="华文楷体" panose="02010600040101010101" charset="-122"/>
                        <a:cs typeface="华文楷体" panose="02010600040101010101" charset="-122"/>
                      </a:endParaRPr>
                    </a:p>
                    <a:p>
                      <a:pPr algn="l">
                        <a:buNone/>
                      </a:pPr>
                      <a:endParaRPr lang="zh-CN" altLang="en-US">
                        <a:latin typeface="华文楷体" panose="02010600040101010101" charset="-122"/>
                        <a:ea typeface="华文楷体" panose="02010600040101010101" charset="-122"/>
                        <a:cs typeface="华文楷体" panose="02010600040101010101" charset="-122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 algn="l">
                        <a:buNone/>
                      </a:pPr>
                      <a:r>
                        <a:rPr lang="zh-CN" altLang="en-US" sz="3200">
                          <a:latin typeface="华文楷体" panose="02010600040101010101" charset="-122"/>
                          <a:ea typeface="华文楷体" panose="02010600040101010101" charset="-122"/>
                          <a:cs typeface="华文楷体" panose="02010600040101010101" charset="-122"/>
                        </a:rPr>
                        <a:t>26-27 父母背景</a:t>
                      </a:r>
                      <a:endParaRPr lang="zh-CN" altLang="en-US" sz="3200">
                        <a:latin typeface="华文楷体" panose="02010600040101010101" charset="-122"/>
                        <a:ea typeface="华文楷体" panose="02010600040101010101" charset="-122"/>
                        <a:cs typeface="华文楷体" panose="02010600040101010101" charset="-122"/>
                      </a:endParaRPr>
                    </a:p>
                    <a:p>
                      <a:pPr algn="l">
                        <a:buNone/>
                      </a:pPr>
                      <a:r>
                        <a:rPr lang="zh-CN" altLang="en-US" sz="3200">
                          <a:latin typeface="华文楷体" panose="02010600040101010101" charset="-122"/>
                          <a:ea typeface="华文楷体" panose="02010600040101010101" charset="-122"/>
                          <a:cs typeface="华文楷体" panose="02010600040101010101" charset="-122"/>
                        </a:rPr>
                        <a:t>28 天使显现</a:t>
                      </a:r>
                      <a:endParaRPr lang="zh-CN" altLang="en-US" sz="3200">
                        <a:latin typeface="华文楷体" panose="02010600040101010101" charset="-122"/>
                        <a:ea typeface="华文楷体" panose="02010600040101010101" charset="-122"/>
                        <a:cs typeface="华文楷体" panose="02010600040101010101" charset="-122"/>
                      </a:endParaRPr>
                    </a:p>
                    <a:p>
                      <a:pPr algn="l">
                        <a:buNone/>
                      </a:pPr>
                      <a:r>
                        <a:rPr lang="zh-CN" altLang="en-US" sz="3200">
                          <a:latin typeface="华文楷体" panose="02010600040101010101" charset="-122"/>
                          <a:ea typeface="华文楷体" panose="02010600040101010101" charset="-122"/>
                          <a:cs typeface="华文楷体" panose="02010600040101010101" charset="-122"/>
                        </a:rPr>
                        <a:t>29 马利亚害怕</a:t>
                      </a:r>
                      <a:endParaRPr lang="zh-CN" altLang="en-US" sz="3200">
                        <a:latin typeface="华文楷体" panose="02010600040101010101" charset="-122"/>
                        <a:ea typeface="华文楷体" panose="02010600040101010101" charset="-122"/>
                        <a:cs typeface="华文楷体" panose="02010600040101010101" charset="-122"/>
                      </a:endParaRPr>
                    </a:p>
                    <a:p>
                      <a:pPr algn="l">
                        <a:buNone/>
                      </a:pPr>
                      <a:r>
                        <a:rPr lang="zh-CN" altLang="en-US" sz="3200">
                          <a:latin typeface="华文楷体" panose="02010600040101010101" charset="-122"/>
                          <a:ea typeface="华文楷体" panose="02010600040101010101" charset="-122"/>
                          <a:cs typeface="华文楷体" panose="02010600040101010101" charset="-122"/>
                        </a:rPr>
                        <a:t>30 天使回应1</a:t>
                      </a:r>
                      <a:endParaRPr lang="zh-CN" altLang="en-US" sz="3200">
                        <a:latin typeface="华文楷体" panose="02010600040101010101" charset="-122"/>
                        <a:ea typeface="华文楷体" panose="02010600040101010101" charset="-122"/>
                        <a:cs typeface="华文楷体" panose="02010600040101010101" charset="-122"/>
                      </a:endParaRPr>
                    </a:p>
                    <a:p>
                      <a:pPr algn="l">
                        <a:buNone/>
                      </a:pPr>
                      <a:r>
                        <a:rPr lang="zh-CN" altLang="en-US" sz="3200">
                          <a:latin typeface="华文楷体" panose="02010600040101010101" charset="-122"/>
                          <a:ea typeface="华文楷体" panose="02010600040101010101" charset="-122"/>
                          <a:cs typeface="华文楷体" panose="02010600040101010101" charset="-122"/>
                        </a:rPr>
                        <a:t>31-33 关于耶稣的预言</a:t>
                      </a:r>
                      <a:endParaRPr lang="zh-CN" altLang="en-US" sz="3200">
                        <a:latin typeface="华文楷体" panose="02010600040101010101" charset="-122"/>
                        <a:ea typeface="华文楷体" panose="02010600040101010101" charset="-122"/>
                        <a:cs typeface="华文楷体" panose="02010600040101010101" charset="-122"/>
                      </a:endParaRPr>
                    </a:p>
                    <a:p>
                      <a:pPr algn="l">
                        <a:buNone/>
                      </a:pPr>
                      <a:r>
                        <a:rPr lang="zh-CN" altLang="en-US" sz="3200">
                          <a:latin typeface="华文楷体" panose="02010600040101010101" charset="-122"/>
                          <a:ea typeface="华文楷体" panose="02010600040101010101" charset="-122"/>
                          <a:cs typeface="华文楷体" panose="02010600040101010101" charset="-122"/>
                        </a:rPr>
                        <a:t>34 马利亚回应</a:t>
                      </a:r>
                      <a:endParaRPr lang="zh-CN" altLang="en-US" sz="3200">
                        <a:latin typeface="华文楷体" panose="02010600040101010101" charset="-122"/>
                        <a:ea typeface="华文楷体" panose="02010600040101010101" charset="-122"/>
                        <a:cs typeface="华文楷体" panose="02010600040101010101" charset="-122"/>
                      </a:endParaRPr>
                    </a:p>
                    <a:p>
                      <a:pPr algn="l">
                        <a:buNone/>
                      </a:pPr>
                      <a:r>
                        <a:rPr lang="zh-CN" altLang="en-US" sz="3200">
                          <a:latin typeface="华文楷体" panose="02010600040101010101" charset="-122"/>
                          <a:ea typeface="华文楷体" panose="02010600040101010101" charset="-122"/>
                          <a:cs typeface="华文楷体" panose="02010600040101010101" charset="-122"/>
                        </a:rPr>
                        <a:t>35-37 天使回应2</a:t>
                      </a:r>
                      <a:endParaRPr lang="zh-CN" altLang="en-US">
                        <a:latin typeface="华文楷体" panose="02010600040101010101" charset="-122"/>
                        <a:ea typeface="华文楷体" panose="02010600040101010101" charset="-122"/>
                        <a:cs typeface="华文楷体" panose="02010600040101010101" charset="-122"/>
                      </a:endParaRPr>
                    </a:p>
                    <a:p>
                      <a:pPr algn="l">
                        <a:buNone/>
                      </a:pPr>
                      <a:endParaRPr lang="zh-CN" altLang="en-US">
                        <a:latin typeface="华文楷体" panose="02010600040101010101" charset="-122"/>
                        <a:ea typeface="华文楷体" panose="02010600040101010101" charset="-122"/>
                        <a:cs typeface="华文楷体" panose="02010600040101010101" charset="-122"/>
                      </a:endParaRPr>
                    </a:p>
                  </a:txBody>
                  <a:tcPr/>
                </a:tc>
              </a:tr>
              <a:tr h="940435">
                <a:tc>
                  <a:txBody>
                    <a:bodyPr/>
                    <a:p>
                      <a:pPr algn="l">
                        <a:buNone/>
                      </a:pPr>
                      <a:r>
                        <a:rPr lang="zh-CN" altLang="en-US" sz="3200">
                          <a:latin typeface="华文楷体" panose="02010600040101010101" charset="-122"/>
                          <a:ea typeface="华文楷体" panose="02010600040101010101" charset="-122"/>
                          <a:cs typeface="华文楷体" panose="02010600040101010101" charset="-122"/>
                          <a:sym typeface="+mn-ea"/>
                        </a:rPr>
                        <a:t>20 撒迦利亚哑巴</a:t>
                      </a:r>
                      <a:endParaRPr lang="zh-CN" altLang="en-US" sz="1800">
                        <a:latin typeface="华文楷体" panose="02010600040101010101" charset="-122"/>
                        <a:ea typeface="华文楷体" panose="02010600040101010101" charset="-122"/>
                        <a:cs typeface="华文楷体" panose="02010600040101010101" charset="-122"/>
                        <a:sym typeface="+mn-ea"/>
                      </a:endParaRPr>
                    </a:p>
                    <a:p>
                      <a:pPr algn="l">
                        <a:buNone/>
                      </a:pPr>
                      <a:endParaRPr lang="zh-CN" altLang="en-US">
                        <a:latin typeface="华文楷体" panose="02010600040101010101" charset="-122"/>
                        <a:ea typeface="华文楷体" panose="02010600040101010101" charset="-122"/>
                        <a:cs typeface="华文楷体" panose="02010600040101010101" charset="-122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 algn="l">
                        <a:buNone/>
                      </a:pPr>
                      <a:r>
                        <a:rPr lang="zh-CN" altLang="en-US" sz="3200">
                          <a:latin typeface="华文楷体" panose="02010600040101010101" charset="-122"/>
                          <a:ea typeface="华文楷体" panose="02010600040101010101" charset="-122"/>
                          <a:cs typeface="华文楷体" panose="02010600040101010101" charset="-122"/>
                          <a:sym typeface="+mn-ea"/>
                        </a:rPr>
                        <a:t>38 马利亚「愿话成就」</a:t>
                      </a:r>
                      <a:endParaRPr lang="zh-CN" altLang="en-US" sz="1800">
                        <a:latin typeface="华文楷体" panose="02010600040101010101" charset="-122"/>
                        <a:ea typeface="华文楷体" panose="02010600040101010101" charset="-122"/>
                        <a:cs typeface="华文楷体" panose="02010600040101010101" charset="-122"/>
                        <a:sym typeface="+mn-ea"/>
                      </a:endParaRPr>
                    </a:p>
                    <a:p>
                      <a:pPr algn="l">
                        <a:buNone/>
                      </a:pPr>
                      <a:endParaRPr lang="zh-CN" altLang="en-US">
                        <a:latin typeface="华文楷体" panose="02010600040101010101" charset="-122"/>
                        <a:ea typeface="华文楷体" panose="02010600040101010101" charset="-122"/>
                        <a:cs typeface="华文楷体" panose="02010600040101010101" charset="-122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92735" y="1510665"/>
            <a:ext cx="11061065" cy="4666615"/>
          </a:xfrm>
        </p:spPr>
        <p:txBody>
          <a:bodyPr/>
          <a:p>
            <a:r>
              <a:rPr lang="zh-CN" altLang="en-US" sz="4000">
                <a:latin typeface="华文新魏" panose="02010800040101010101" charset="-122"/>
                <a:ea typeface="华文新魏" panose="02010800040101010101" charset="-122"/>
                <a:cs typeface="华文新魏" panose="02010800040101010101" charset="-122"/>
              </a:rPr>
              <a:t>问题3：马利亚怀孕在当时社会面临怎样的处境？</a:t>
            </a:r>
            <a:endParaRPr lang="zh-CN" altLang="en-US" sz="4000">
              <a:latin typeface="华文新魏" panose="02010800040101010101" charset="-122"/>
              <a:ea typeface="华文新魏" panose="02010800040101010101" charset="-122"/>
              <a:cs typeface="华文新魏" panose="02010800040101010101" charset="-122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pPr marL="0" indent="0" algn="ctr">
              <a:buNone/>
            </a:pPr>
            <a:r>
              <a:rPr lang="zh-CN" altLang="en-US" sz="4000">
                <a:latin typeface="华文行楷" panose="02010800040101010101" charset="-122"/>
                <a:ea typeface="华文行楷" panose="02010800040101010101" charset="-122"/>
              </a:rPr>
              <a:t>何为信心？</a:t>
            </a:r>
            <a:endParaRPr lang="zh-CN" altLang="en-US" sz="4000">
              <a:latin typeface="华文行楷" panose="02010800040101010101" charset="-122"/>
              <a:ea typeface="华文行楷" panose="02010800040101010101" charset="-122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>
                <a:latin typeface="华文新魏" panose="02010800040101010101" charset="-122"/>
                <a:ea typeface="华文新魏" panose="02010800040101010101" charset="-122"/>
              </a:rPr>
              <a:t>思考「基督徒父母的信心」</a:t>
            </a:r>
            <a:endParaRPr lang="zh-CN" altLang="en-US">
              <a:latin typeface="华文新魏" panose="02010800040101010101" charset="-122"/>
              <a:ea typeface="华文新魏" panose="02010800040101010101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zh-CN" altLang="en-US" sz="3600"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</a:rPr>
              <a:t>1.「他要将自己的百姓从罪恶里救出来」</a:t>
            </a:r>
            <a:endParaRPr lang="zh-CN" altLang="en-US" sz="3600">
              <a:latin typeface="华文楷体" panose="02010600040101010101" charset="-122"/>
              <a:ea typeface="华文楷体" panose="02010600040101010101" charset="-122"/>
              <a:cs typeface="华文楷体" panose="02010600040101010101" charset="-122"/>
            </a:endParaRPr>
          </a:p>
          <a:p>
            <a:endParaRPr lang="zh-CN" altLang="en-US" sz="3600">
              <a:latin typeface="华文楷体" panose="02010600040101010101" charset="-122"/>
              <a:ea typeface="华文楷体" panose="02010600040101010101" charset="-122"/>
              <a:cs typeface="华文楷体" panose="02010600040101010101" charset="-122"/>
            </a:endParaRPr>
          </a:p>
          <a:p>
            <a:r>
              <a:rPr lang="zh-CN" altLang="en-US" sz="3600"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</a:rPr>
              <a:t>2.基督徒父母祷告中的「不信」</a:t>
            </a:r>
            <a:endParaRPr lang="zh-CN" altLang="en-US" sz="3600">
              <a:latin typeface="华文楷体" panose="02010600040101010101" charset="-122"/>
              <a:ea typeface="华文楷体" panose="02010600040101010101" charset="-122"/>
              <a:cs typeface="华文楷体" panose="02010600040101010101" charset="-122"/>
            </a:endParaRPr>
          </a:p>
          <a:p>
            <a:endParaRPr lang="zh-CN" altLang="en-US" sz="3600">
              <a:latin typeface="华文楷体" panose="02010600040101010101" charset="-122"/>
              <a:ea typeface="华文楷体" panose="02010600040101010101" charset="-122"/>
              <a:cs typeface="华文楷体" panose="02010600040101010101" charset="-122"/>
            </a:endParaRPr>
          </a:p>
          <a:p>
            <a:r>
              <a:rPr lang="en-US" altLang="zh-CN" sz="3600"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</a:rPr>
              <a:t>3.</a:t>
            </a:r>
            <a:r>
              <a:rPr lang="zh-CN" altLang="en-US" sz="3600"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</a:rPr>
              <a:t>基督徒父母的「真信心」</a:t>
            </a:r>
            <a:endParaRPr lang="zh-CN" altLang="en-US" sz="3600">
              <a:latin typeface="华文楷体" panose="02010600040101010101" charset="-122"/>
              <a:ea typeface="华文楷体" panose="02010600040101010101" charset="-122"/>
              <a:cs typeface="华文楷体" panose="02010600040101010101" charset="-122"/>
            </a:endParaRPr>
          </a:p>
          <a:p>
            <a:endParaRPr lang="zh-CN" altLang="en-US" sz="3600">
              <a:latin typeface="华文楷体" panose="02010600040101010101" charset="-122"/>
              <a:ea typeface="华文楷体" panose="02010600040101010101" charset="-122"/>
              <a:cs typeface="华文楷体" panose="02010600040101010101" charset="-122"/>
            </a:endParaRPr>
          </a:p>
          <a:p>
            <a:r>
              <a:rPr lang="en-US" altLang="zh-CN" sz="3600"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</a:rPr>
              <a:t>4.</a:t>
            </a:r>
            <a:r>
              <a:rPr lang="zh-CN" altLang="en-US" sz="3600"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</a:rPr>
              <a:t>「信心」与父母养育子女</a:t>
            </a:r>
            <a:endParaRPr lang="zh-CN" altLang="en-US" sz="3600">
              <a:latin typeface="华文楷体" panose="02010600040101010101" charset="-122"/>
              <a:ea typeface="华文楷体" panose="02010600040101010101" charset="-122"/>
              <a:cs typeface="华文楷体" panose="02010600040101010101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zh-CN" altLang="en-US" sz="4000">
                <a:latin typeface="华文楷体" panose="02010600040101010101" charset="-122"/>
                <a:ea typeface="华文楷体" panose="02010600040101010101" charset="-122"/>
              </a:rPr>
              <a:t>故事：</a:t>
            </a:r>
            <a:endParaRPr lang="zh-CN" altLang="en-US" sz="4000">
              <a:latin typeface="华文楷体" panose="02010600040101010101" charset="-122"/>
              <a:ea typeface="华文楷体" panose="02010600040101010101" charset="-122"/>
            </a:endParaRPr>
          </a:p>
          <a:p>
            <a:pPr marL="0" indent="0">
              <a:buNone/>
            </a:pPr>
            <a:r>
              <a:rPr lang="zh-CN" altLang="en-US" sz="4000">
                <a:latin typeface="华文楷体" panose="02010600040101010101" charset="-122"/>
                <a:ea typeface="华文楷体" panose="02010600040101010101" charset="-122"/>
              </a:rPr>
              <a:t>         「跟着你的脚踪行」</a:t>
            </a:r>
            <a:endParaRPr lang="zh-CN" altLang="en-US" sz="4000">
              <a:latin typeface="华文楷体" panose="02010600040101010101" charset="-122"/>
              <a:ea typeface="华文楷体" panose="02010600040101010101" charset="-122"/>
            </a:endParaRPr>
          </a:p>
        </p:txBody>
      </p:sp>
    </p:spTree>
  </p:cSld>
  <p:clrMapOvr>
    <a:masterClrMapping/>
  </p:clrMapOvr>
</p:sld>
</file>

<file path=ppt/tags/tag1.xml><?xml version="1.0" encoding="utf-8"?>
<p:tagLst xmlns:p="http://schemas.openxmlformats.org/presentationml/2006/main">
  <p:tag name="KSO_WM_UNIT_TABLE_BEAUTIFY" val="smartTable{0bdf44cf-580a-4f95-b7d4-0f8f66ea1e9a}"/>
  <p:tag name="TABLE_ENDDRAG_ORIGIN_RECT" val="828*495"/>
  <p:tag name="TABLE_ENDDRAG_RECT" val="65*0*842*475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534</Words>
  <Application>WPS 文字</Application>
  <PresentationFormat>宽屏</PresentationFormat>
  <Paragraphs>71</Paragraphs>
  <Slides>9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23" baseType="lpstr">
      <vt:lpstr>Arial</vt:lpstr>
      <vt:lpstr>方正书宋_GBK</vt:lpstr>
      <vt:lpstr>Wingdings</vt:lpstr>
      <vt:lpstr>宋体</vt:lpstr>
      <vt:lpstr>Arial Unicode MS</vt:lpstr>
      <vt:lpstr>Calibri</vt:lpstr>
      <vt:lpstr>Calibri Light</vt:lpstr>
      <vt:lpstr>Helvetica Neue</vt:lpstr>
      <vt:lpstr>微软雅黑</vt:lpstr>
      <vt:lpstr>华文新魏</vt:lpstr>
      <vt:lpstr>华文行楷</vt:lpstr>
      <vt:lpstr>华文仿宋</vt:lpstr>
      <vt:lpstr>华文楷体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Apple</dc:creator>
  <cp:lastModifiedBy>Apple</cp:lastModifiedBy>
  <cp:revision>17</cp:revision>
  <dcterms:created xsi:type="dcterms:W3CDTF">2023-01-22T07:38:46Z</dcterms:created>
  <dcterms:modified xsi:type="dcterms:W3CDTF">2023-01-22T07:38:46Z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2052-3.9.1.6204</vt:lpwstr>
  </property>
</Properties>
</file>