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2" r:id="rId4"/>
    <p:sldId id="257" r:id="rId5"/>
    <p:sldId id="283" r:id="rId6"/>
    <p:sldId id="284" r:id="rId7"/>
    <p:sldId id="258" r:id="rId8"/>
    <p:sldId id="285" r:id="rId9"/>
    <p:sldId id="286" r:id="rId10"/>
    <p:sldId id="287" r:id="rId11"/>
    <p:sldId id="264" r:id="rId12"/>
    <p:sldId id="288" r:id="rId13"/>
    <p:sldId id="289" r:id="rId14"/>
    <p:sldId id="272" r:id="rId15"/>
    <p:sldId id="290" r:id="rId16"/>
    <p:sldId id="266" r:id="rId17"/>
    <p:sldId id="291" r:id="rId18"/>
    <p:sldId id="273" r:id="rId19"/>
    <p:sldId id="267" r:id="rId20"/>
    <p:sldId id="265" r:id="rId21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-680" y="-96"/>
      </p:cViewPr>
      <p:guideLst>
        <p:guide orient="horz" pos="2171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56" y="187452"/>
            <a:ext cx="11769688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1" y="2492376"/>
            <a:ext cx="901699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2" y="3966882"/>
            <a:ext cx="901699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83" y="186645"/>
            <a:ext cx="11769688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56" y="187452"/>
            <a:ext cx="11769688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285" y="590550"/>
            <a:ext cx="48768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7364" y="739589"/>
            <a:ext cx="48768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9285" y="1816100"/>
            <a:ext cx="48768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636" y="187452"/>
            <a:ext cx="11382208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533400"/>
            <a:ext cx="59690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81499" y="1828800"/>
            <a:ext cx="5966052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81499" y="6288742"/>
            <a:ext cx="2516716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3200" y="6288742"/>
            <a:ext cx="3567953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 flipH="1">
            <a:off x="251005" y="179292"/>
            <a:ext cx="4374783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(带标题，可选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56" y="187452"/>
            <a:ext cx="11769688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1271" y="533400"/>
            <a:ext cx="48768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 flipH="1">
            <a:off x="794871" y="1600200"/>
            <a:ext cx="48768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zh-CN" alt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0549" y="1828800"/>
            <a:ext cx="48768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8001" y="6288742"/>
            <a:ext cx="2486833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34418" y="6288742"/>
            <a:ext cx="6956735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(位于标题上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56" y="187452"/>
            <a:ext cx="11769688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7385" y="3778624"/>
            <a:ext cx="10080687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 flipH="1">
            <a:off x="1162112" y="762000"/>
            <a:ext cx="9903635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zh-CN" alt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7380" y="4827494"/>
            <a:ext cx="10079969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8001" y="6288742"/>
            <a:ext cx="2486833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34418" y="6288742"/>
            <a:ext cx="6956735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83" y="186645"/>
            <a:ext cx="11769688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83" y="186645"/>
            <a:ext cx="11769688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71529" y="779463"/>
            <a:ext cx="1810871" cy="52689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283" y="779465"/>
            <a:ext cx="8227484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83" y="186645"/>
            <a:ext cx="11769688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56" y="187452"/>
            <a:ext cx="11769688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285" y="2591361"/>
            <a:ext cx="10111316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285" y="3950355"/>
            <a:ext cx="10111316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83" y="186645"/>
            <a:ext cx="11769688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283" y="1828800"/>
            <a:ext cx="48768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1388" y="1828800"/>
            <a:ext cx="48768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83" y="186645"/>
            <a:ext cx="11769688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285" y="381000"/>
            <a:ext cx="10111316" cy="10443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284" y="1438835"/>
            <a:ext cx="48768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39284" y="2362200"/>
            <a:ext cx="48768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3800" y="1438835"/>
            <a:ext cx="48768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3800" y="2362200"/>
            <a:ext cx="48768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1165413" y="2286000"/>
            <a:ext cx="4750671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421120" y="2286000"/>
            <a:ext cx="475488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165413" y="2286000"/>
            <a:ext cx="4750671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421120" y="2286000"/>
            <a:ext cx="475488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两项内容、顶部和底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83" y="186645"/>
            <a:ext cx="11769688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283" y="1828801"/>
            <a:ext cx="10113435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1039283" y="3991816"/>
            <a:ext cx="10113435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三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83" y="186645"/>
            <a:ext cx="11769688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1271" y="1828801"/>
            <a:ext cx="48768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6281271" y="3991816"/>
            <a:ext cx="48768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1039283" y="1828800"/>
            <a:ext cx="48768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83" y="186645"/>
            <a:ext cx="11769688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1039284" y="1828801"/>
            <a:ext cx="48768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1039284" y="3991816"/>
            <a:ext cx="48768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6281271" y="1828801"/>
            <a:ext cx="48768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6281271" y="3991816"/>
            <a:ext cx="48768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83" y="186645"/>
            <a:ext cx="11769688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252943" y="189708"/>
            <a:ext cx="11686116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285" y="381000"/>
            <a:ext cx="10111316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285" y="1828800"/>
            <a:ext cx="10111316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8001" y="6288742"/>
            <a:ext cx="25167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06153" y="6288742"/>
            <a:ext cx="698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5882" y="219636"/>
            <a:ext cx="657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anose="05020102010507070707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anose="05020102010507070707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anose="05020102010507070707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anose="05020102010507070707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anose="05020102010507070707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anose="05020102010507070707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anose="05020102010507070707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1080" indent="-288925" algn="l" defTabSz="914400" rtl="0" eaLnBrk="1" latinLnBrk="0" hangingPunct="1">
        <a:spcBef>
          <a:spcPct val="20000"/>
        </a:spcBef>
        <a:buFont typeface="Wingdings 2" panose="05020102010507070707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anose="05020102010507070707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5400" dirty="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从犹</a:t>
            </a:r>
            <a:r>
              <a:rPr lang="zh-CN" altLang="en-US" sz="5400" dirty="0" smtClean="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大的</a:t>
            </a:r>
            <a:r>
              <a:rPr lang="zh-CN" altLang="en-US" sz="5400" dirty="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生平看人生观</a:t>
            </a:r>
            <a:endParaRPr lang="zh-CN" altLang="en-US" sz="5400" dirty="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 smtClean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经</a:t>
            </a:r>
            <a:r>
              <a:rPr lang="zh-CN" altLang="en-US" sz="44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文：创49：8-12</a:t>
            </a:r>
            <a:endParaRPr lang="zh-CN" altLang="en-US" sz="44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二、犹大的后半生：舍命赔“小人”</a:t>
            </a:r>
            <a:endParaRPr lang="zh-CN" altLang="en-US" sz="440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1 迷途知返</a:t>
            </a:r>
            <a:endParaRPr lang="zh-CN" altLang="en-US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endParaRPr lang="en-US" altLang="zh-CN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r>
              <a:rPr lang="en-US" altLang="zh-CN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3</a:t>
            </a:r>
            <a:r>
              <a:rPr lang="zh-CN" altLang="en-US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8:26 犹大承认说：“她比我更有义</a:t>
            </a:r>
            <a:r>
              <a:rPr lang="en-US" altLang="zh-CN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......从此犹大不再与她同寝了。</a:t>
            </a:r>
            <a:endParaRPr lang="en-US" altLang="zh-CN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endParaRPr lang="en-US" altLang="zh-CN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二、犹大的后半生：舍命赔“小人”</a:t>
            </a:r>
            <a:endParaRPr lang="zh-CN" altLang="en-US" sz="440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pPr marL="0" indent="0">
              <a:buNone/>
            </a:pPr>
            <a:r>
              <a:rPr lang="zh-CN" altLang="en-US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1 迷途知返</a:t>
            </a:r>
            <a:endParaRPr lang="zh-CN" altLang="en-US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endParaRPr lang="en-US" altLang="zh-CN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r>
              <a:rPr lang="zh-CN" altLang="en-US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43:8 犹大又对他父亲以色列说：“你打发童子与我同去，我们就起身下去，好叫我们和你，并我们的妇人孩子，都得存活，不至于死。</a:t>
            </a:r>
            <a:endParaRPr lang="zh-CN" altLang="en-US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r>
              <a:rPr lang="zh-CN" altLang="en-US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43:9 我为他作保；你可以从我手中追讨，我若不带他回来交在你面前，我情愿永远担罪。</a:t>
            </a:r>
            <a:endParaRPr lang="en-US" altLang="zh-CN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二、犹大的后半生：舍命赔“小人”</a:t>
            </a:r>
            <a:endParaRPr lang="zh-CN" altLang="en-US" sz="440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lstStyle/>
          <a:p>
            <a:pPr marL="0" indent="0">
              <a:buNone/>
            </a:pPr>
            <a:r>
              <a:rPr lang="zh-CN" altLang="en-US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1 迷途知返</a:t>
            </a:r>
            <a:endParaRPr lang="zh-CN" altLang="en-US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endParaRPr lang="en-US" altLang="zh-CN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r>
              <a:rPr lang="zh-CN" altLang="en-US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44:33 现在求你容仆人住下，替这童子作我主的奴仆，叫童子和他哥哥们一同上去。</a:t>
            </a:r>
            <a:endParaRPr lang="en-US" altLang="zh-CN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二、犹大的后半生：舍命赔“小人”</a:t>
            </a:r>
            <a:endParaRPr lang="zh-CN" altLang="en-US" sz="440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39800" y="1672590"/>
            <a:ext cx="10339705" cy="47072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1 迷途知返</a:t>
            </a:r>
            <a:endParaRPr lang="zh-CN" altLang="en-US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pPr marL="0" indent="0">
              <a:buNone/>
            </a:pPr>
            <a:r>
              <a:rPr lang="zh-CN" altLang="en-US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2 雅各曾经怎样看犹大这个儿子</a:t>
            </a:r>
            <a:endParaRPr lang="zh-CN" altLang="en-US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  <a:sym typeface="+mn-ea"/>
            </a:endParaRPr>
          </a:p>
          <a:p>
            <a:pPr marL="0" indent="0">
              <a:buNone/>
            </a:pPr>
            <a:endParaRPr lang="zh-CN" altLang="en-US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r>
              <a:rPr lang="zh-CN" altLang="en-US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42：38 雅各说：“我的儿子不可与你们一同下去；他哥哥死了，只剩下他，他若在你们所行的路上遭害，那便是你们使我白发苍苍、悲悲惨惨地下阴间去了。”</a:t>
            </a:r>
            <a:endParaRPr lang="zh-CN" altLang="en-US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二、犹大的后半生：舍命赔“小人”</a:t>
            </a:r>
            <a:endParaRPr lang="zh-CN" altLang="en-US" sz="440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39800" y="1672590"/>
            <a:ext cx="10339705" cy="47072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1 迷途知返</a:t>
            </a:r>
            <a:endParaRPr lang="zh-CN" altLang="en-US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pPr marL="0" indent="0">
              <a:buNone/>
            </a:pPr>
            <a:r>
              <a:rPr lang="zh-CN" altLang="en-US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2 雅各曾经怎样看犹大这个儿子</a:t>
            </a:r>
            <a:endParaRPr lang="zh-CN" altLang="en-US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3 犹大现在怎样看雅各这个父亲</a:t>
            </a:r>
            <a:endParaRPr lang="zh-CN" altLang="en-US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pPr marL="0" indent="0">
              <a:buNone/>
            </a:pPr>
            <a:endParaRPr lang="zh-CN" altLang="en-US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1485" y="381000"/>
            <a:ext cx="10956925" cy="61302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3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44:25 </a:t>
            </a:r>
            <a:r>
              <a:rPr lang="zh-CN" altLang="en-US" sz="3300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我们的父亲</a:t>
            </a:r>
            <a:r>
              <a:rPr lang="zh-CN" altLang="en-US" sz="33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说：‘你们再去给我籴些粮来。’</a:t>
            </a:r>
            <a:endParaRPr lang="zh-CN" altLang="en-US" sz="33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pPr marL="0" indent="0">
              <a:buNone/>
            </a:pPr>
            <a:r>
              <a:rPr lang="zh-CN" altLang="en-US" sz="33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44:26 我们就说：‘我们不能下去。我们的小兄弟若和我们同往，我们就可以下去。因为，小兄弟若不与我们同往，我们必不得见那人的面。’</a:t>
            </a:r>
            <a:endParaRPr lang="zh-CN" altLang="en-US" sz="33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pPr marL="0" indent="0">
              <a:buNone/>
            </a:pPr>
            <a:r>
              <a:rPr lang="zh-CN" altLang="en-US" sz="33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44:27 你仆人</a:t>
            </a:r>
            <a:r>
              <a:rPr lang="zh-CN" altLang="en-US" sz="3300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我父亲</a:t>
            </a:r>
            <a:r>
              <a:rPr lang="zh-CN" altLang="en-US" sz="33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对我们说：‘你们知道我的妻子给我生了两个儿子。</a:t>
            </a:r>
            <a:endParaRPr lang="zh-CN" altLang="en-US" sz="33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pPr marL="0" indent="0">
              <a:buNone/>
            </a:pPr>
            <a:r>
              <a:rPr lang="zh-CN" altLang="en-US" sz="33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44:28 一个离开我出去了；我说他必是被撕碎了，直到如今我也没有见他。</a:t>
            </a:r>
            <a:endParaRPr lang="zh-CN" altLang="en-US" sz="33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pPr marL="0" indent="0">
              <a:buNone/>
            </a:pPr>
            <a:r>
              <a:rPr lang="zh-CN" altLang="en-US" sz="33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44:29 现在你们又要把这个带去离开我，倘若他遭害，那便是你们使我白发苍苍、悲悲惨惨地下阴间去了。’</a:t>
            </a:r>
            <a:endParaRPr lang="zh-CN" altLang="en-US" sz="33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5455" y="407035"/>
            <a:ext cx="10914380" cy="6043295"/>
          </a:xfrm>
        </p:spPr>
        <p:txBody>
          <a:bodyPr>
            <a:normAutofit lnSpcReduction="10000"/>
          </a:bodyPr>
          <a:p>
            <a:r>
              <a:rPr lang="zh-CN" altLang="en-US" sz="33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44:30</a:t>
            </a:r>
            <a:r>
              <a:rPr lang="zh-CN" altLang="en-US" sz="3300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 我父亲</a:t>
            </a:r>
            <a:r>
              <a:rPr lang="zh-CN" altLang="en-US" sz="33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的命与这童子的命相连。如今我回到你仆人</a:t>
            </a:r>
            <a:r>
              <a:rPr lang="zh-CN" altLang="en-US" sz="3300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我父亲</a:t>
            </a:r>
            <a:r>
              <a:rPr lang="zh-CN" altLang="en-US" sz="33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那里，若没有童子与我们同在，</a:t>
            </a:r>
            <a:endParaRPr lang="zh-CN" altLang="en-US" sz="33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r>
              <a:rPr lang="zh-CN" altLang="en-US" sz="33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44:31</a:t>
            </a:r>
            <a:r>
              <a:rPr lang="zh-CN" altLang="en-US" sz="3300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 我们的父亲</a:t>
            </a:r>
            <a:r>
              <a:rPr lang="zh-CN" altLang="en-US" sz="33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见没有童子，他就必死。这便是我们使你仆人</a:t>
            </a:r>
            <a:r>
              <a:rPr lang="zh-CN" altLang="en-US" sz="3300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我们的父亲</a:t>
            </a:r>
            <a:r>
              <a:rPr lang="zh-CN" altLang="en-US" sz="33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白发苍苍、悲悲惨惨地下阴间去了。</a:t>
            </a:r>
            <a:endParaRPr lang="zh-CN" altLang="en-US" sz="33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r>
              <a:rPr lang="zh-CN" altLang="en-US" sz="33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44:32 因为仆人曾向我父亲为这童子作保，说：‘我若不带他回来交给</a:t>
            </a:r>
            <a:r>
              <a:rPr lang="zh-CN" altLang="en-US" sz="3300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父亲</a:t>
            </a:r>
            <a:r>
              <a:rPr lang="zh-CN" altLang="en-US" sz="33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，我便在父亲面前永远担罪。’</a:t>
            </a:r>
            <a:endParaRPr lang="zh-CN" altLang="en-US" sz="33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r>
              <a:rPr lang="zh-CN" altLang="en-US" sz="33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44:33 现在求你容仆人住下，替这童子作我主的奴仆，叫童子和他哥哥们一同上去。</a:t>
            </a:r>
            <a:endParaRPr lang="zh-CN" altLang="en-US" sz="33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r>
              <a:rPr lang="zh-CN" altLang="en-US" sz="33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44:34 若童子不和我同去，我怎能上去见</a:t>
            </a:r>
            <a:r>
              <a:rPr lang="zh-CN" altLang="en-US" sz="3300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我父亲</a:t>
            </a:r>
            <a:r>
              <a:rPr lang="zh-CN" altLang="en-US" sz="33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呢？恐怕我看见灾祸临到</a:t>
            </a:r>
            <a:r>
              <a:rPr lang="zh-CN" altLang="en-US" sz="3300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我父亲</a:t>
            </a:r>
            <a:r>
              <a:rPr lang="zh-CN" altLang="en-US" sz="33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身上。”</a:t>
            </a:r>
            <a:endParaRPr lang="zh-CN" altLang="en-US" sz="33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二、犹大的后半生：舍命赔“小人”</a:t>
            </a:r>
            <a:endParaRPr lang="zh-CN" altLang="en-US" sz="440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1 迷途知返</a:t>
            </a:r>
            <a:endParaRPr lang="zh-CN" altLang="en-US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pPr marL="0" indent="0">
              <a:buNone/>
            </a:pPr>
            <a:r>
              <a:rPr lang="zh-CN" altLang="en-US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2 雅各曾经怎样看犹大这个儿子</a:t>
            </a:r>
            <a:endParaRPr lang="zh-CN" altLang="en-US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3 犹大现在怎样看雅各这个父亲</a:t>
            </a:r>
            <a:endParaRPr lang="zh-CN" altLang="en-US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pPr marL="0" indent="0">
              <a:buNone/>
            </a:pPr>
            <a:r>
              <a:rPr lang="zh-CN" altLang="en-US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4 犹大人生终局</a:t>
            </a:r>
            <a:endParaRPr lang="en-US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5325" y="983615"/>
            <a:ext cx="10455275" cy="5053965"/>
          </a:xfrm>
        </p:spPr>
        <p:txBody>
          <a:bodyPr>
            <a:noAutofit/>
          </a:bodyPr>
          <a:lstStyle/>
          <a:p>
            <a:r>
              <a:rPr lang="zh-CN" altLang="en-US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创49:8 “犹大啊，你弟兄们必赞美你；你手必掐住仇敌的颈项；你父亲的儿子们必向你下拜。</a:t>
            </a:r>
            <a:endParaRPr lang="zh-CN" altLang="en-US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r>
              <a:rPr lang="zh-CN" altLang="en-US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49:9 犹大是个小狮子；我儿啊，你抓了食便上去。你屈下身去，卧如公狮，蹲如母狮，谁敢惹你？</a:t>
            </a:r>
            <a:endParaRPr lang="zh-CN" altLang="en-US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endParaRPr lang="zh-CN" altLang="en-US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  <a:p>
            <a:r>
              <a:rPr lang="zh-CN" altLang="en-US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太1:2 亚伯拉罕生以撒；以撒生雅各；雅各生犹大和他的弟兄；</a:t>
            </a:r>
            <a:endParaRPr lang="zh-CN" altLang="en-US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000">
                <a:latin typeface="华文新魏" panose="02010800040101010101" charset="-122"/>
                <a:ea typeface="华文新魏" panose="02010800040101010101" charset="-122"/>
              </a:rPr>
              <a:t>思考：</a:t>
            </a:r>
            <a:endParaRPr lang="zh-CN" altLang="en-US" sz="4000">
              <a:latin typeface="华文新魏" panose="02010800040101010101" charset="-122"/>
              <a:ea typeface="华文新魏" panose="02010800040101010101" charset="-122"/>
            </a:endParaRPr>
          </a:p>
          <a:p>
            <a:r>
              <a:rPr lang="zh-CN" altLang="en-US" sz="4000">
                <a:latin typeface="华文新魏" panose="02010800040101010101" charset="-122"/>
                <a:ea typeface="华文新魏" panose="02010800040101010101" charset="-122"/>
              </a:rPr>
              <a:t>基督徒的人生为什么活着？</a:t>
            </a:r>
            <a:endParaRPr lang="zh-CN" altLang="en-US" sz="4000">
              <a:latin typeface="华文新魏" panose="02010800040101010101" charset="-122"/>
              <a:ea typeface="华文新魏" panose="02010800040101010101" charset="-122"/>
            </a:endParaRPr>
          </a:p>
          <a:p>
            <a:r>
              <a:rPr lang="zh-CN" altLang="en-US" sz="4000">
                <a:latin typeface="华文新魏" panose="02010800040101010101" charset="-122"/>
                <a:ea typeface="华文新魏" panose="02010800040101010101" charset="-122"/>
              </a:rPr>
              <a:t>基督徒家庭生活如何舍己、牺牲？</a:t>
            </a:r>
            <a:endParaRPr lang="zh-CN" altLang="en-US" sz="4000"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0055" y="443230"/>
            <a:ext cx="11266805" cy="5865495"/>
          </a:xfrm>
        </p:spPr>
        <p:txBody>
          <a:bodyPr>
            <a:noAutofit/>
          </a:bodyPr>
          <a:p>
            <a:pPr marL="0" indent="0">
              <a:buNone/>
            </a:pPr>
            <a:r>
              <a:rPr lang="zh-CN" altLang="en-US" sz="3600" b="1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49:8 “犹大啊，你弟兄们必赞美你；你手必掐住仇敌的颈项；你父亲的儿子们必向你下拜。</a:t>
            </a:r>
            <a:endParaRPr lang="zh-CN" altLang="en-US" sz="3600" b="1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3600" b="1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49:9 犹大是个小狮子；我儿啊，你抓了食便上去。你屈下身去，卧如公狮，蹲如母狮，谁敢惹你？</a:t>
            </a:r>
            <a:endParaRPr lang="zh-CN" altLang="en-US" sz="3600" b="1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3600" b="1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49:10 圭必不离犹大，杖必不离他两脚之间，直等细罗（就是赐平安者）来到，万民都必归顺。</a:t>
            </a:r>
            <a:endParaRPr lang="zh-CN" altLang="en-US" sz="3600" b="1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3600" b="1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49:11 犹大把小驴拴在葡萄树上，把驴驹拴在美好的葡萄树上。他在葡萄酒中洗了衣服，在葡萄汁中洗了袍褂。</a:t>
            </a:r>
            <a:endParaRPr lang="zh-CN" altLang="en-US" sz="3600" b="1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3600" b="1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49:12 他的眼睛必因酒红润；他的牙齿必因奶白亮。</a:t>
            </a:r>
            <a:endParaRPr lang="zh-CN" altLang="en-US" sz="3600" b="1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 dirty="0">
                <a:latin typeface="华文新魏" panose="02010800040101010101" charset="-122"/>
                <a:ea typeface="华文新魏" panose="02010800040101010101" charset="-122"/>
              </a:rPr>
              <a:t>一、犹大的前半生：罄竹难书</a:t>
            </a:r>
            <a:endParaRPr lang="zh-CN" altLang="en-US" sz="4400" dirty="0"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3600" dirty="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 犹大的原生家庭：千疮百孔</a:t>
            </a:r>
            <a:endParaRPr lang="zh-CN" altLang="en-US" sz="3600" dirty="0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 marL="0" indent="0">
              <a:buNone/>
            </a:pPr>
            <a:endParaRPr lang="zh-CN" altLang="en-US" sz="3600" dirty="0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r>
              <a:rPr lang="zh-CN" altLang="en-US" sz="3600" dirty="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创44:27 你仆人我父亲对我们说：‘你们知道我的妻子给我生了两个儿子。</a:t>
            </a:r>
            <a:endParaRPr lang="zh-CN" altLang="en-US" sz="3600" dirty="0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r>
              <a:rPr lang="zh-CN" altLang="en-US" sz="3600" dirty="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创46:19 雅各之妻拉结的儿子是约瑟和便雅悯。</a:t>
            </a:r>
            <a:endParaRPr lang="zh-CN" altLang="en-US" sz="3600" dirty="0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 dirty="0">
                <a:latin typeface="华文新魏" panose="02010800040101010101" charset="-122"/>
                <a:ea typeface="华文新魏" panose="02010800040101010101" charset="-122"/>
              </a:rPr>
              <a:t>一、犹大的前半生：罄竹难书</a:t>
            </a:r>
            <a:endParaRPr lang="zh-CN" altLang="en-US" sz="4400" dirty="0"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3600" dirty="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 犹大的原生家庭：千疮百孔</a:t>
            </a:r>
            <a:endParaRPr lang="zh-CN" altLang="en-US" sz="3600" dirty="0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 marL="0" indent="0">
              <a:buNone/>
            </a:pPr>
            <a:endParaRPr lang="zh-CN" altLang="en-US" sz="3600" dirty="0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r>
              <a:rPr lang="zh-CN" altLang="en-US" sz="3600" dirty="0">
                <a:latin typeface="仿宋_GB2312" charset="0"/>
                <a:ea typeface="仿宋_GB2312" charset="0"/>
                <a:cs typeface="仿宋_GB2312" charset="0"/>
                <a:sym typeface="+mn-ea"/>
              </a:rPr>
              <a:t>创49:31 他们在那里葬了亚伯拉罕和他妻子撒拉，又在那里葬了以撒和他的妻子利百加；我也在那里葬了利亚。</a:t>
            </a:r>
            <a:endParaRPr lang="zh-CN" altLang="en-US" sz="3600" dirty="0">
              <a:latin typeface="仿宋_GB2312" charset="0"/>
              <a:ea typeface="仿宋_GB2312" charset="0"/>
              <a:cs typeface="仿宋_GB231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 dirty="0">
                <a:latin typeface="华文新魏" panose="02010800040101010101" charset="-122"/>
                <a:ea typeface="华文新魏" panose="02010800040101010101" charset="-122"/>
              </a:rPr>
              <a:t>一、犹大的前半生：罄竹难书</a:t>
            </a:r>
            <a:endParaRPr lang="zh-CN" altLang="en-US" sz="4400" dirty="0"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3600" dirty="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 犹大的原生家庭：千疮百孔</a:t>
            </a:r>
            <a:endParaRPr lang="zh-CN" altLang="en-US" sz="3600" dirty="0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 marL="0" indent="0">
              <a:buNone/>
            </a:pPr>
            <a:endParaRPr lang="zh-CN" altLang="en-US" sz="3600" dirty="0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pPr marL="0" indent="0">
              <a:buNone/>
            </a:pPr>
            <a:r>
              <a:rPr lang="zh-CN" altLang="en-US" sz="3600">
                <a:latin typeface="仿宋_GB2312" charset="0"/>
                <a:ea typeface="仿宋_GB2312" charset="0"/>
                <a:sym typeface="+mn-ea"/>
              </a:rPr>
              <a:t>思考：</a:t>
            </a:r>
            <a:endParaRPr lang="zh-CN" altLang="en-US" sz="3600">
              <a:latin typeface="仿宋_GB2312" charset="0"/>
              <a:ea typeface="仿宋_GB2312" charset="0"/>
            </a:endParaRPr>
          </a:p>
          <a:p>
            <a:r>
              <a:rPr lang="zh-CN" altLang="en-US" sz="3600">
                <a:latin typeface="仿宋_GB2312" charset="0"/>
                <a:ea typeface="仿宋_GB2312" charset="0"/>
                <a:sym typeface="+mn-ea"/>
              </a:rPr>
              <a:t>犹大的童年成长感受？</a:t>
            </a:r>
            <a:endParaRPr lang="zh-CN" altLang="en-US" sz="3600">
              <a:latin typeface="仿宋_GB2312" charset="0"/>
              <a:ea typeface="仿宋_GB2312" charset="0"/>
            </a:endParaRPr>
          </a:p>
          <a:p>
            <a:r>
              <a:rPr lang="zh-CN" altLang="en-US" sz="3600">
                <a:latin typeface="仿宋_GB2312" charset="0"/>
                <a:ea typeface="仿宋_GB2312" charset="0"/>
                <a:sym typeface="+mn-ea"/>
              </a:rPr>
              <a:t>你的原生家庭呢？</a:t>
            </a:r>
            <a:endParaRPr lang="zh-CN" altLang="en-US" sz="3600" dirty="0">
              <a:latin typeface="仿宋_GB2312" charset="0"/>
              <a:ea typeface="仿宋_GB2312" charset="0"/>
              <a:cs typeface="仿宋_GB231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 dirty="0">
                <a:latin typeface="华文新魏" panose="02010800040101010101" charset="-122"/>
                <a:ea typeface="华文新魏" panose="02010800040101010101" charset="-122"/>
                <a:sym typeface="+mn-ea"/>
              </a:rPr>
              <a:t>一、犹大的前半生：罄竹难书</a:t>
            </a:r>
            <a:endParaRPr lang="zh-CN" altLang="en-US" sz="44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 犹大的婚姻家庭：劣迹斑斑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38:1 那时，犹大离开他弟兄下去，到一个亚杜兰人名叫希拉的家里去。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38:2 犹大在那里看见一个迦南人名叫书亚的女儿，就娶她为妻，与她同房。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 dirty="0">
                <a:latin typeface="华文新魏" panose="02010800040101010101" charset="-122"/>
                <a:ea typeface="华文新魏" panose="02010800040101010101" charset="-122"/>
                <a:sym typeface="+mn-ea"/>
              </a:rPr>
              <a:t>一、犹大的前半生：罄竹难书</a:t>
            </a:r>
            <a:endParaRPr lang="zh-CN" altLang="en-US" sz="44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 犹大的婚姻家庭：劣迹斑斑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38:11 犹大心里说：“恐怕示拉也死，像他两个哥哥一样”，就对他儿妇他玛说：“你去，在你父亲家里守寡，等我儿子示拉长大。”他玛就回去，住在她父亲家里。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5805" y="408940"/>
            <a:ext cx="10424795" cy="1016635"/>
          </a:xfrm>
        </p:spPr>
        <p:txBody>
          <a:bodyPr/>
          <a:lstStyle/>
          <a:p>
            <a:r>
              <a:rPr lang="zh-CN" altLang="en-US" sz="4400" dirty="0">
                <a:latin typeface="华文新魏" panose="02010800040101010101" charset="-122"/>
                <a:ea typeface="华文新魏" panose="02010800040101010101" charset="-122"/>
                <a:sym typeface="+mn-ea"/>
              </a:rPr>
              <a:t>一、犹大的前半生：罄竹难书</a:t>
            </a:r>
            <a:endParaRPr lang="zh-CN" altLang="en-US" sz="44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 犹大的婚姻家庭：劣迹斑斑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38:15 犹大看见她，以为是妓女，因为她蒙着脸。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38:16 犹大就转到她那里去，说：“来吧！让我与你同寝。”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5805" y="408940"/>
            <a:ext cx="10424795" cy="1016635"/>
          </a:xfrm>
        </p:spPr>
        <p:txBody>
          <a:bodyPr/>
          <a:lstStyle/>
          <a:p>
            <a:r>
              <a:rPr lang="zh-CN" altLang="en-US" sz="4400" dirty="0">
                <a:latin typeface="华文新魏" panose="02010800040101010101" charset="-122"/>
                <a:ea typeface="华文新魏" panose="02010800040101010101" charset="-122"/>
                <a:sym typeface="+mn-ea"/>
              </a:rPr>
              <a:t>一、犹大的前半生：罄竹难书</a:t>
            </a:r>
            <a:endParaRPr lang="zh-CN" altLang="en-US" sz="44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 犹大的婚姻家庭：劣迹斑斑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sym typeface="+mn-ea"/>
              </a:rPr>
              <a:t>思考：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sym typeface="+mn-ea"/>
            </a:endParaRPr>
          </a:p>
          <a:p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sym typeface="+mn-ea"/>
              </a:rPr>
              <a:t>个人生命、个人家庭的真实面貌。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旋转体">
  <a:themeElements>
    <a:clrScheme name="旋转体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旋转体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旋转体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旋转体.thmx</Template>
  <TotalTime>0</TotalTime>
  <Words>1837</Words>
  <Application>WPS 文字</Application>
  <PresentationFormat>自定义</PresentationFormat>
  <Paragraphs>120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43" baseType="lpstr">
      <vt:lpstr>Arial</vt:lpstr>
      <vt:lpstr>方正书宋_GBK</vt:lpstr>
      <vt:lpstr>Wingdings</vt:lpstr>
      <vt:lpstr>Wingdings 2</vt:lpstr>
      <vt:lpstr>Trebuchet MS</vt:lpstr>
      <vt:lpstr>宋体</vt:lpstr>
      <vt:lpstr>微软雅黑</vt:lpstr>
      <vt:lpstr>Arial Unicode MS</vt:lpstr>
      <vt:lpstr>Calibri</vt:lpstr>
      <vt:lpstr>华文宋体</vt:lpstr>
      <vt:lpstr>华文楷体</vt:lpstr>
      <vt:lpstr>黑体</vt:lpstr>
      <vt:lpstr>报隶-简</vt:lpstr>
      <vt:lpstr>標楷體</vt:lpstr>
      <vt:lpstr>仿宋</vt:lpstr>
      <vt:lpstr>华文仿宋</vt:lpstr>
      <vt:lpstr>STHeiti Light</vt:lpstr>
      <vt:lpstr>华文隶书</vt:lpstr>
      <vt:lpstr>华文行楷</vt:lpstr>
      <vt:lpstr>华文新魏</vt:lpstr>
      <vt:lpstr>仿宋_GB2312</vt:lpstr>
      <vt:lpstr>方正仿宋_GBK</vt:lpstr>
      <vt:lpstr>华文琥珀</vt:lpstr>
      <vt:lpstr>旋转体</vt:lpstr>
      <vt:lpstr>从犹大的生平看人生观 </vt:lpstr>
      <vt:lpstr>PowerPoint 演示文稿</vt:lpstr>
      <vt:lpstr>一、犹大的前半生：罄竹难书</vt:lpstr>
      <vt:lpstr>一、犹大的前半生：罄竹难书</vt:lpstr>
      <vt:lpstr>一、犹大的前半生：罄竹难书</vt:lpstr>
      <vt:lpstr>PowerPoint 演示文稿</vt:lpstr>
      <vt:lpstr>一、犹大的前半生：罄竹难书</vt:lpstr>
      <vt:lpstr>一、犹大的前半生：罄竹难书</vt:lpstr>
      <vt:lpstr>一、犹大的前半生：罄竹难书</vt:lpstr>
      <vt:lpstr>二、犹大的后半生：舍命赔“小人”</vt:lpstr>
      <vt:lpstr>二、犹大的后半生：舍命赔“小人”</vt:lpstr>
      <vt:lpstr>二、犹大的后半生：舍命赔“小人”</vt:lpstr>
      <vt:lpstr>二、犹大的后半生：舍命赔“小人”</vt:lpstr>
      <vt:lpstr>二、犹大的后半生：舍命赔“小人”</vt:lpstr>
      <vt:lpstr>PowerPoint 演示文稿</vt:lpstr>
      <vt:lpstr>PowerPoint 演示文稿</vt:lpstr>
      <vt:lpstr>二、犹大的后半生：舍命赔“小人”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Apple</dc:creator>
  <cp:lastModifiedBy>mac</cp:lastModifiedBy>
  <cp:revision>39</cp:revision>
  <dcterms:created xsi:type="dcterms:W3CDTF">2022-12-16T08:37:53Z</dcterms:created>
  <dcterms:modified xsi:type="dcterms:W3CDTF">2022-12-16T08:37:53Z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2052-3.9.6.6441</vt:lpwstr>
  </property>
</Properties>
</file>