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7" r:id="rId4"/>
    <p:sldId id="257" r:id="rId5"/>
    <p:sldId id="258" r:id="rId6"/>
    <p:sldId id="260" r:id="rId7"/>
    <p:sldId id="259" r:id="rId8"/>
    <p:sldId id="263" r:id="rId9"/>
    <p:sldId id="262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9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23" y="3721473"/>
            <a:ext cx="512064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CED3E41-E2DE-48B7-AD25-2C05D8372D60}" type="datetime4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91475" y="6429375"/>
            <a:ext cx="876300" cy="292100"/>
          </a:xfrm>
        </p:spPr>
        <p:txBody>
          <a:bodyPr/>
          <a:lstStyle/>
          <a:p>
            <a:fld id="{5744759D-0EFF-4FB2-9CCE-04E00944F0FE}" type="slidenum">
              <a:rPr lang="en-US" smtClean="0"/>
            </a:fld>
            <a:endParaRPr lang="en-US" dirty="0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739896" y="1417320"/>
            <a:ext cx="512064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9237-00E8-48F5-9A77-8496B8A0E541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0992-D05B-4846-8E6E-CA034CB4F16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9237-00E8-48F5-9A77-8496B8A0E541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0992-D05B-4846-8E6E-CA034CB4F16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202C6-8B37-41F0-B3E4-774551D1C22F}" type="datetime4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</a:fld>
            <a:endParaRPr lang="en-US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8F78D1B-BB73-41B2-8202-C6678B761557}" type="datetime4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</a:fld>
            <a:endParaRPr lang="en-US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743324" y="1400174"/>
            <a:ext cx="512064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34289" y="136641"/>
            <a:ext cx="3326149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33800" y="2895599"/>
            <a:ext cx="5129543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11E46-B9AD-4605-BA48-F4BA770367EA}" type="datetime4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4492-1D66-40E5-BF5F-8AE5B76A3760}" type="datetime4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</a:fld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1298448"/>
            <a:ext cx="424815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15815" y="1298448"/>
            <a:ext cx="424815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120655-FBEF-4656-A8A9-E7D9EB4F4DEC}" type="datetime4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</a:fld>
            <a:endParaRPr lang="en-US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2BA2-D035-44CD-B6C5-345CD46C68A9}" type="datetime4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12544D9-E8EB-4DFC-9BAC-8FC5CFB1A919}" type="datetime4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283464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3775935" y="533400"/>
            <a:ext cx="5063266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4" y="1539240"/>
            <a:ext cx="283464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anose="020B080403050404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anose="020B0604020202090204" pitchFamily="34" charset="0"/>
              <a:buNone/>
            </a:pPr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409950" y="0"/>
            <a:ext cx="573405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F894904-8048-429B-BF77-F17DA8F8287B}" type="datetime4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</a:fld>
            <a:endParaRPr lang="en-US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276224" y="228600"/>
            <a:ext cx="283464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74320" y="1536192"/>
            <a:ext cx="283464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905">
              <a:buNone/>
              <a:defRPr>
                <a:solidFill>
                  <a:schemeClr val="bg2"/>
                </a:solidFill>
              </a:defRPr>
            </a:lvl2pPr>
            <a:lvl3pPr marL="344805" indent="6350">
              <a:buNone/>
              <a:defRPr>
                <a:solidFill>
                  <a:schemeClr val="bg2"/>
                </a:solidFill>
              </a:defRPr>
            </a:lvl3pPr>
            <a:lvl4pPr marL="516255" indent="3175">
              <a:buNone/>
              <a:defRPr>
                <a:solidFill>
                  <a:schemeClr val="bg2"/>
                </a:solidFill>
              </a:defRPr>
            </a:lvl4pPr>
            <a:lvl5pPr marL="688975" indent="-1905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25" y="1295400"/>
            <a:ext cx="859155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225" y="6429375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6441D7B3-F7C5-4013-AC5D-399DD8DB11FA}" type="datetime4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3324" y="6429375"/>
            <a:ext cx="4086225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475" y="6429375"/>
            <a:ext cx="876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5744759D-0EFF-4FB2-9CCE-04E00944F0FE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990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anose="020B0604020202090204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anose="020B0804030504040204" pitchFamily="34" charset="0"/>
        </a:defRPr>
      </a:lvl1pPr>
      <a:lvl2pPr marL="344805" indent="-173990" algn="l" defTabSz="914400" rtl="0" eaLnBrk="1" latinLnBrk="0" hangingPunct="1">
        <a:spcBef>
          <a:spcPts val="600"/>
        </a:spcBef>
        <a:buClr>
          <a:schemeClr val="accent1"/>
        </a:buClr>
        <a:buFont typeface="Arial" panose="020B060402020209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anose="020B0804030504040204" pitchFamily="34" charset="0"/>
        </a:defRPr>
      </a:lvl2pPr>
      <a:lvl3pPr marL="516255" indent="-173990" algn="l" defTabSz="914400" rtl="0" eaLnBrk="1" latinLnBrk="0" hangingPunct="1">
        <a:spcBef>
          <a:spcPts val="600"/>
        </a:spcBef>
        <a:buClr>
          <a:schemeClr val="accent1"/>
        </a:buClr>
        <a:buFont typeface="Arial" panose="020B060402020209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anose="020B0804030504040204" pitchFamily="34" charset="0"/>
        </a:defRPr>
      </a:lvl3pPr>
      <a:lvl4pPr marL="688975" indent="-173990" algn="l" defTabSz="914400" rtl="0" eaLnBrk="1" latinLnBrk="0" hangingPunct="1">
        <a:spcBef>
          <a:spcPts val="600"/>
        </a:spcBef>
        <a:buClr>
          <a:schemeClr val="accent1"/>
        </a:buClr>
        <a:buFont typeface="Arial" panose="020B060402020209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anose="020B0804030504040204" pitchFamily="34" charset="0"/>
        </a:defRPr>
      </a:lvl4pPr>
      <a:lvl5pPr marL="860425" indent="-173990" algn="l" defTabSz="914400" rtl="0" eaLnBrk="1" latinLnBrk="0" hangingPunct="1">
        <a:spcBef>
          <a:spcPts val="600"/>
        </a:spcBef>
        <a:buClr>
          <a:schemeClr val="accent1"/>
        </a:buClr>
        <a:buFont typeface="Arial" panose="020B0604020202090204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anose="020B0804030504040204" pitchFamily="34" charset="0"/>
        </a:defRPr>
      </a:lvl5pPr>
      <a:lvl6pPr marL="1051560" indent="-17399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9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99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9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99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9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99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9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标题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/>
              <a:t>经文：创</a:t>
            </a:r>
            <a:r>
              <a:rPr lang="en-US" altLang="zh-CN" sz="3600" dirty="0"/>
              <a:t>25</a:t>
            </a:r>
            <a:r>
              <a:rPr lang="zh-CN" altLang="en-US" sz="3600" dirty="0"/>
              <a:t>：</a:t>
            </a:r>
            <a:r>
              <a:rPr lang="en-US" altLang="zh-CN" sz="3600" dirty="0"/>
              <a:t>27-34</a:t>
            </a:r>
            <a:br>
              <a:rPr lang="en-US" altLang="zh-CN" sz="3600" dirty="0"/>
            </a:br>
            <a:endParaRPr kumimoji="1" lang="zh-CN" altLang="en-US" sz="3600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dirty="0"/>
              <a:t>从以扫卖长子</a:t>
            </a:r>
            <a:r>
              <a:rPr lang="zh-CN" altLang="en-US" dirty="0" smtClean="0"/>
              <a:t>名分</a:t>
            </a:r>
            <a:br>
              <a:rPr lang="en-US" altLang="zh-CN" dirty="0" smtClean="0"/>
            </a:br>
            <a:r>
              <a:rPr lang="zh-CN" altLang="en-US" dirty="0" smtClean="0"/>
              <a:t>看家庭价值观</a:t>
            </a:r>
            <a:br>
              <a:rPr lang="zh-CN" altLang="en-US" dirty="0"/>
            </a:br>
            <a:endParaRPr kumimoji="1" lang="zh-CN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zh-CN" altLang="en-US" sz="3600"/>
          </a:p>
          <a:p>
            <a:r>
              <a:rPr lang="zh-CN" altLang="en-US" sz="3600"/>
              <a:t>来12:16  ......有贪恋世俗如以扫的，他因一点食物把自己长子的名分卖了。</a:t>
            </a:r>
            <a:endParaRPr lang="zh-CN" altLang="en-US" sz="3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>
          <a:xfrm>
            <a:off x="275590" y="345440"/>
            <a:ext cx="8594090" cy="5890895"/>
          </a:xfrm>
        </p:spPr>
        <p:txBody>
          <a:bodyPr/>
          <a:p>
            <a:r>
              <a:rPr lang="zh-CN" altLang="en-US"/>
              <a:t>两个孩子渐渐长大，以扫善于打猎，常在田野；雅各为人安静，常住在帐棚里。</a:t>
            </a:r>
            <a:endParaRPr lang="zh-CN" altLang="en-US"/>
          </a:p>
          <a:p>
            <a:r>
              <a:rPr lang="zh-CN" altLang="en-US"/>
              <a:t>25:28 以撒爱以扫，因为常吃他的野味；利百加却爱雅各。</a:t>
            </a:r>
            <a:endParaRPr lang="zh-CN" altLang="en-US"/>
          </a:p>
          <a:p>
            <a:r>
              <a:rPr lang="zh-CN" altLang="en-US"/>
              <a:t>25:29 有一天，雅各熬汤，以扫从田野回来累昏了。</a:t>
            </a:r>
            <a:endParaRPr lang="zh-CN" altLang="en-US"/>
          </a:p>
          <a:p>
            <a:r>
              <a:rPr lang="zh-CN" altLang="en-US"/>
              <a:t>25:30 以扫对雅各说：“我累昏了，求你把这红汤给我喝。”因此以扫又叫以东（就是红的意思）。</a:t>
            </a:r>
            <a:endParaRPr lang="zh-CN" altLang="en-US"/>
          </a:p>
          <a:p>
            <a:r>
              <a:rPr lang="zh-CN" altLang="en-US"/>
              <a:t>25:31 雅各说：“你今日把长子的名分卖给我吧。”</a:t>
            </a:r>
            <a:endParaRPr lang="zh-CN" altLang="en-US"/>
          </a:p>
          <a:p>
            <a:r>
              <a:rPr lang="zh-CN" altLang="en-US"/>
              <a:t>25:32 以扫说：“我将要死，这长子的名分于我有什么益处呢？”</a:t>
            </a:r>
            <a:endParaRPr lang="zh-CN" altLang="en-US"/>
          </a:p>
          <a:p>
            <a:r>
              <a:rPr lang="zh-CN" altLang="en-US"/>
              <a:t>25:33 雅各说：“你今日对我起誓吧。”以扫就对他起了誓，把长子的名分卖给雅各。</a:t>
            </a:r>
            <a:endParaRPr lang="zh-CN" altLang="en-US"/>
          </a:p>
          <a:p>
            <a:r>
              <a:rPr lang="zh-CN" altLang="en-US"/>
              <a:t>25:34 于是雅各将饼和红豆汤给了以扫，以扫吃了喝了，便起来走了。这就是以扫轻看了他长子的名分。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>
          <a:xfrm>
            <a:off x="274320" y="190500"/>
            <a:ext cx="8595360" cy="604570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zh-CN" altLang="en-US" sz="3600" dirty="0" smtClean="0"/>
              <a:t>一、家庭价值观</a:t>
            </a:r>
            <a:r>
              <a:rPr lang="zh-CN" altLang="en-US" sz="3600" dirty="0"/>
              <a:t>的形成</a:t>
            </a:r>
            <a:endParaRPr lang="zh-CN" altLang="en-US" sz="3600" dirty="0"/>
          </a:p>
          <a:p>
            <a:pPr marL="0" indent="0">
              <a:buNone/>
            </a:pPr>
            <a:r>
              <a:rPr lang="zh-CN" altLang="en-US" sz="3600" dirty="0" smtClean="0"/>
              <a:t>    </a:t>
            </a:r>
            <a:r>
              <a:rPr lang="en-US" altLang="zh-CN" sz="3600" dirty="0" smtClean="0"/>
              <a:t>A</a:t>
            </a:r>
            <a:r>
              <a:rPr lang="zh-CN" altLang="en-US" sz="3600" dirty="0"/>
              <a:t>、人物性格</a:t>
            </a:r>
            <a:endParaRPr lang="zh-CN" altLang="en-US" sz="3600" dirty="0"/>
          </a:p>
          <a:p>
            <a:pPr marL="0" indent="0">
              <a:buNone/>
            </a:pPr>
            <a:r>
              <a:rPr lang="zh-CN" altLang="en-US" sz="3600" dirty="0" smtClean="0"/>
              <a:t>    </a:t>
            </a:r>
            <a:r>
              <a:rPr lang="en-US" altLang="zh-CN" sz="3600" dirty="0" smtClean="0"/>
              <a:t>B</a:t>
            </a:r>
            <a:r>
              <a:rPr lang="zh-CN" altLang="en-US" sz="3600" dirty="0"/>
              <a:t>、家庭关</a:t>
            </a:r>
            <a:r>
              <a:rPr lang="zh-CN" altLang="en-US" sz="3600" dirty="0" smtClean="0"/>
              <a:t>系</a:t>
            </a:r>
            <a:endParaRPr lang="en-US" altLang="zh-CN" sz="3600" dirty="0" smtClean="0"/>
          </a:p>
          <a:p>
            <a:pPr marL="0" indent="0">
              <a:buNone/>
            </a:pPr>
            <a:r>
              <a:rPr lang="zh-CN" altLang="en-US" sz="3600" dirty="0" smtClean="0"/>
              <a:t>二、家庭价值观</a:t>
            </a:r>
            <a:r>
              <a:rPr lang="zh-CN" altLang="en-US" sz="3600" dirty="0"/>
              <a:t>的体现</a:t>
            </a:r>
            <a:endParaRPr lang="zh-CN" altLang="en-US" sz="3600" dirty="0"/>
          </a:p>
          <a:p>
            <a:pPr marL="0" indent="0">
              <a:buNone/>
            </a:pPr>
            <a:r>
              <a:rPr lang="zh-CN" altLang="en-US" sz="3600" dirty="0" smtClean="0"/>
              <a:t>    </a:t>
            </a:r>
            <a:r>
              <a:rPr lang="en-US" altLang="zh-CN" sz="3600" dirty="0" smtClean="0"/>
              <a:t>A</a:t>
            </a:r>
            <a:r>
              <a:rPr lang="zh-CN" altLang="en-US" sz="3600" dirty="0"/>
              <a:t>、雅各处心积虑的重视</a:t>
            </a:r>
            <a:endParaRPr lang="zh-CN" altLang="en-US" sz="3600" dirty="0"/>
          </a:p>
          <a:p>
            <a:pPr marL="0" indent="0">
              <a:buNone/>
            </a:pPr>
            <a:r>
              <a:rPr lang="zh-CN" altLang="en-US" sz="3600" dirty="0" smtClean="0"/>
              <a:t>    </a:t>
            </a:r>
            <a:r>
              <a:rPr lang="en-US" altLang="zh-CN" sz="3600" dirty="0" smtClean="0"/>
              <a:t>B</a:t>
            </a:r>
            <a:r>
              <a:rPr lang="zh-CN" altLang="en-US" sz="3600" dirty="0"/>
              <a:t>、以扫可有可无</a:t>
            </a:r>
            <a:r>
              <a:rPr lang="zh-CN" altLang="en-US" sz="3600" dirty="0" smtClean="0"/>
              <a:t>的轻视</a:t>
            </a:r>
            <a:endParaRPr lang="zh-CN" altLang="en-US" sz="3600" dirty="0"/>
          </a:p>
          <a:p>
            <a:pPr marL="0" lvl="0" indent="0">
              <a:buNone/>
            </a:pPr>
            <a:r>
              <a:rPr lang="zh-CN" altLang="en-US" sz="3600" dirty="0" smtClean="0"/>
              <a:t>三、家庭价值观</a:t>
            </a:r>
            <a:r>
              <a:rPr lang="zh-CN" altLang="en-US" sz="3600" dirty="0"/>
              <a:t>的结果</a:t>
            </a:r>
            <a:endParaRPr lang="zh-CN" altLang="en-US" sz="3600" dirty="0"/>
          </a:p>
          <a:p>
            <a:pPr marL="0" indent="0">
              <a:buNone/>
            </a:pPr>
            <a:r>
              <a:rPr lang="zh-CN" altLang="en-US" sz="3600" dirty="0" smtClean="0"/>
              <a:t>    </a:t>
            </a:r>
            <a:r>
              <a:rPr lang="en-US" altLang="zh-CN" sz="3600" dirty="0" smtClean="0"/>
              <a:t>A</a:t>
            </a:r>
            <a:r>
              <a:rPr lang="zh-CN" altLang="en-US" sz="3600" dirty="0"/>
              <a:t>、以扫痛失长子名分</a:t>
            </a:r>
            <a:endParaRPr lang="zh-CN" altLang="en-US" sz="3600" dirty="0"/>
          </a:p>
          <a:p>
            <a:pPr marL="0" indent="0">
              <a:buNone/>
            </a:pPr>
            <a:r>
              <a:rPr lang="zh-CN" altLang="en-US" sz="3600" dirty="0" smtClean="0"/>
              <a:t>    </a:t>
            </a:r>
            <a:r>
              <a:rPr lang="en-US" altLang="zh-CN" sz="3600" dirty="0" smtClean="0"/>
              <a:t>B</a:t>
            </a:r>
            <a:r>
              <a:rPr lang="zh-CN" altLang="en-US" sz="3600" dirty="0"/>
              <a:t>、雅各痛苦放逐半生</a:t>
            </a:r>
            <a:endParaRPr lang="zh-CN" altLang="en-US" sz="3600" dirty="0"/>
          </a:p>
          <a:p>
            <a:pPr marL="0" indent="0">
              <a:buNone/>
            </a:pPr>
            <a:endParaRPr kumimoji="1" lang="zh-CN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zh-CN" altLang="en-US" dirty="0" smtClean="0"/>
              <a:t>一、家庭价值观</a:t>
            </a:r>
            <a:r>
              <a:rPr lang="zh-CN" altLang="en-US" dirty="0"/>
              <a:t>的</a:t>
            </a:r>
            <a:r>
              <a:rPr lang="zh-CN" altLang="en-US" dirty="0" smtClean="0"/>
              <a:t>形成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>
          <a:xfrm>
            <a:off x="276224" y="1619250"/>
            <a:ext cx="8593455" cy="46169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600" dirty="0" smtClean="0"/>
              <a:t>A</a:t>
            </a:r>
            <a:r>
              <a:rPr lang="en-US" altLang="zh-CN" sz="3600" dirty="0"/>
              <a:t>.</a:t>
            </a:r>
            <a:r>
              <a:rPr lang="zh-CN" altLang="en-US" sz="3600" dirty="0"/>
              <a:t>人物性格（</a:t>
            </a:r>
            <a:r>
              <a:rPr lang="en-US" altLang="zh-CN" sz="3600" dirty="0"/>
              <a:t>v27</a:t>
            </a:r>
            <a:r>
              <a:rPr lang="zh-CN" altLang="en-US" sz="3600" dirty="0"/>
              <a:t>）</a:t>
            </a:r>
            <a:endParaRPr lang="zh-CN" altLang="en-US" sz="3600" dirty="0"/>
          </a:p>
          <a:p>
            <a:pPr marL="0" indent="0">
              <a:buNone/>
            </a:pPr>
            <a:endParaRPr lang="en-US" altLang="zh-CN" sz="3600" dirty="0" smtClean="0"/>
          </a:p>
          <a:p>
            <a:pPr marL="0" indent="0">
              <a:buNone/>
            </a:pPr>
            <a:r>
              <a:rPr lang="zh-CN" altLang="en-US" sz="3600" dirty="0" smtClean="0"/>
              <a:t>以扫善于打猎</a:t>
            </a:r>
            <a:r>
              <a:rPr lang="zh-CN" altLang="en-US" sz="3600" dirty="0"/>
              <a:t>，常在田野。</a:t>
            </a:r>
            <a:endParaRPr lang="zh-CN" altLang="en-US" sz="3600" dirty="0"/>
          </a:p>
          <a:p>
            <a:pPr marL="0" indent="0">
              <a:buNone/>
            </a:pPr>
            <a:r>
              <a:rPr lang="zh-CN" altLang="en-US" sz="3600" dirty="0"/>
              <a:t>雅各安静，常在帐篷。</a:t>
            </a:r>
            <a:endParaRPr lang="zh-CN" altLang="en-US" sz="3600" dirty="0"/>
          </a:p>
          <a:p>
            <a:pPr marL="0" indent="0">
              <a:buNone/>
            </a:pPr>
            <a:endParaRPr kumimoji="1" lang="zh-CN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600" dirty="0"/>
              <a:t>B.</a:t>
            </a:r>
            <a:r>
              <a:rPr lang="zh-CN" altLang="en-US" sz="3600" dirty="0"/>
              <a:t> 家庭关系（</a:t>
            </a:r>
            <a:r>
              <a:rPr lang="en-US" altLang="zh-CN" sz="3600" dirty="0"/>
              <a:t>v28</a:t>
            </a:r>
            <a:r>
              <a:rPr lang="zh-CN" altLang="en-US" sz="3600" dirty="0" smtClean="0"/>
              <a:t>）</a:t>
            </a:r>
            <a:endParaRPr lang="en-US" altLang="zh-CN" sz="3600" dirty="0" smtClean="0"/>
          </a:p>
          <a:p>
            <a:pPr marL="0" indent="0">
              <a:buNone/>
            </a:pPr>
            <a:endParaRPr lang="zh-CN" altLang="en-US" sz="3600" dirty="0"/>
          </a:p>
          <a:p>
            <a:pPr marL="0" indent="0">
              <a:buNone/>
            </a:pPr>
            <a:r>
              <a:rPr lang="zh-CN" altLang="en-US" sz="3600" dirty="0"/>
              <a:t>以撒爱以扫</a:t>
            </a:r>
            <a:r>
              <a:rPr lang="zh-CN" altLang="en-US" sz="3600" dirty="0" smtClean="0"/>
              <a:t>，因为常吃</a:t>
            </a:r>
            <a:r>
              <a:rPr lang="zh-CN" altLang="en-US" sz="3600" dirty="0"/>
              <a:t>他的野味。</a:t>
            </a:r>
            <a:endParaRPr lang="zh-CN" altLang="en-US" sz="3600" dirty="0"/>
          </a:p>
          <a:p>
            <a:pPr marL="0" indent="0">
              <a:buNone/>
            </a:pPr>
            <a:r>
              <a:rPr lang="zh-CN" altLang="en-US" sz="3600" dirty="0" smtClean="0"/>
              <a:t>利百加却爱</a:t>
            </a:r>
            <a:r>
              <a:rPr lang="zh-CN" altLang="en-US" sz="3600" dirty="0"/>
              <a:t>雅各。</a:t>
            </a:r>
            <a:endParaRPr lang="zh-CN" altLang="en-US" sz="3600" dirty="0"/>
          </a:p>
          <a:p>
            <a:pPr marL="0" indent="0">
              <a:buNone/>
            </a:pPr>
            <a:endParaRPr kumimoji="1" lang="zh-CN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z="4000">
                <a:sym typeface="+mn-ea"/>
              </a:rPr>
              <a:t>二、家庭价值观的体现</a:t>
            </a:r>
            <a:endParaRPr kumimoji="1" lang="zh-CN" altLang="en-US" sz="4000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>
          <a:xfrm>
            <a:off x="698500" y="1467485"/>
            <a:ext cx="8171180" cy="4768850"/>
          </a:xfrm>
        </p:spPr>
        <p:txBody>
          <a:bodyPr/>
          <a:lstStyle/>
          <a:p>
            <a:pPr marL="0" indent="0">
              <a:buNone/>
            </a:pPr>
            <a:r>
              <a:rPr kumimoji="1" lang="zh-CN" altLang="en-US" sz="3600" dirty="0"/>
              <a:t>A、雅各处心积虑的重视</a:t>
            </a:r>
            <a:endParaRPr kumimoji="1" lang="zh-CN" altLang="en-US" sz="3600" dirty="0"/>
          </a:p>
          <a:p>
            <a:pPr marL="571500" indent="-571500"/>
            <a:r>
              <a:rPr kumimoji="1" lang="zh-CN" altLang="en-US" sz="3600" dirty="0"/>
              <a:t>v29 雅各「熬」汤</a:t>
            </a:r>
            <a:endParaRPr kumimoji="1" lang="zh-CN" altLang="en-US" sz="3600" dirty="0"/>
          </a:p>
          <a:p>
            <a:pPr marL="571500" indent="-571500"/>
            <a:r>
              <a:rPr kumimoji="1" lang="zh-CN" altLang="en-US" sz="3600" dirty="0"/>
              <a:t>V30「累昏了」</a:t>
            </a:r>
            <a:endParaRPr kumimoji="1" lang="zh-CN" altLang="en-US" sz="3600" dirty="0"/>
          </a:p>
          <a:p>
            <a:pPr marL="571500" indent="-571500"/>
            <a:r>
              <a:rPr kumimoji="1" lang="zh-CN" altLang="en-US" sz="3600" dirty="0"/>
              <a:t>V30b 「给我喝」</a:t>
            </a:r>
            <a:endParaRPr kumimoji="1" lang="zh-CN" altLang="en-US" sz="3600" dirty="0"/>
          </a:p>
          <a:p>
            <a:pPr marL="571500" indent="-571500"/>
            <a:r>
              <a:rPr kumimoji="1" lang="en-US" altLang="zh-CN" sz="3600" dirty="0" smtClean="0"/>
              <a:t>V</a:t>
            </a:r>
            <a:r>
              <a:rPr kumimoji="1" lang="zh-CN" altLang="en-US" sz="3600" dirty="0" smtClean="0"/>
              <a:t>31 </a:t>
            </a:r>
            <a:r>
              <a:rPr kumimoji="1" lang="zh-CN" altLang="en-US" sz="3600" dirty="0"/>
              <a:t>「长子名分」</a:t>
            </a:r>
            <a:endParaRPr kumimoji="1" lang="zh-CN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sz="3600" dirty="0"/>
              <a:t>B.以扫可有可无的轻视</a:t>
            </a:r>
            <a:endParaRPr lang="zh-CN" altLang="en-US" sz="3600" dirty="0"/>
          </a:p>
          <a:p>
            <a:pPr marL="571500" indent="-571500"/>
            <a:r>
              <a:rPr lang="zh-CN" altLang="en-US" sz="3600" dirty="0"/>
              <a:t>v32 「我将要死，长子名分有何用」</a:t>
            </a:r>
            <a:endParaRPr lang="zh-CN" altLang="en-US" sz="3600" dirty="0"/>
          </a:p>
          <a:p>
            <a:pPr marL="571500" indent="-571500"/>
            <a:r>
              <a:rPr lang="zh-CN" altLang="en-US" sz="3600" dirty="0"/>
              <a:t>v33 「今日」</a:t>
            </a:r>
            <a:endParaRPr lang="zh-CN" altLang="en-US" sz="3600" dirty="0"/>
          </a:p>
          <a:p>
            <a:pPr marL="571500" indent="-571500"/>
            <a:r>
              <a:rPr lang="en-US" altLang="zh-CN" sz="3600" dirty="0"/>
              <a:t>v</a:t>
            </a:r>
            <a:r>
              <a:rPr lang="zh-CN" altLang="en-US" sz="3600" smtClean="0"/>
              <a:t>33、34 </a:t>
            </a:r>
            <a:r>
              <a:rPr lang="zh-CN" altLang="en-US" sz="3600" dirty="0"/>
              <a:t>交叉结构：以扫卖与雅各给</a:t>
            </a:r>
            <a:endParaRPr lang="zh-CN" altLang="en-US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000">
                <a:sym typeface="+mn-ea"/>
              </a:rPr>
              <a:t>四、家庭价值观的结果</a:t>
            </a:r>
            <a:endParaRPr lang="zh-CN" altLang="en-US" sz="4000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>
          <a:xfrm>
            <a:off x="640715" y="1523365"/>
            <a:ext cx="8228965" cy="4712970"/>
          </a:xfrm>
        </p:spPr>
        <p:txBody>
          <a:bodyPr/>
          <a:lstStyle/>
          <a:p>
            <a:r>
              <a:rPr lang="zh-CN" altLang="en-US" sz="3600"/>
              <a:t>A、以扫痛失长子名分</a:t>
            </a:r>
            <a:endParaRPr lang="zh-CN" altLang="en-US"/>
          </a:p>
          <a:p>
            <a:r>
              <a:rPr lang="zh-CN" altLang="en-US" sz="3200"/>
              <a:t>34b 「这就是以扫轻看了他长子的名分。」</a:t>
            </a:r>
            <a:endParaRPr lang="zh-CN" altLang="en-US" sz="3200"/>
          </a:p>
          <a:p>
            <a:r>
              <a:rPr lang="zh-CN" altLang="en-US" sz="3200"/>
              <a:t>创27:36 以扫说：“他名雅各，岂不是正对吗？因为他欺骗了我两次：他从前夺了我长子的名分，你看，他现在又夺了我的福分。”以扫又说：“你没有留下为我可祝的福吗？”</a:t>
            </a:r>
            <a:endParaRPr lang="zh-CN" altLang="en-US" sz="32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CN" altLang="en-US" sz="3600"/>
              <a:t>B、雅各痛苦放逐半生</a:t>
            </a:r>
            <a:endParaRPr lang="zh-CN" altLang="en-US" sz="360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SOHO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FFDE66"/>
      </a:hlink>
      <a:folHlink>
        <a:srgbClr val="C0AEBC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SOHO.thmx</Template>
  <TotalTime>0</TotalTime>
  <Words>789</Words>
  <Application>WPS 文字</Application>
  <PresentationFormat>全屏显示(4:3)</PresentationFormat>
  <Paragraphs>61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3" baseType="lpstr">
      <vt:lpstr>Arial</vt:lpstr>
      <vt:lpstr>方正书宋_GBK</vt:lpstr>
      <vt:lpstr>Wingdings</vt:lpstr>
      <vt:lpstr>Tunga</vt:lpstr>
      <vt:lpstr>Thonburi</vt:lpstr>
      <vt:lpstr>Tahoma</vt:lpstr>
      <vt:lpstr>Candara</vt:lpstr>
      <vt:lpstr>楷体</vt:lpstr>
      <vt:lpstr>微软雅黑</vt:lpstr>
      <vt:lpstr>宋体</vt:lpstr>
      <vt:lpstr>Arial Unicode MS</vt:lpstr>
      <vt:lpstr>Calibri</vt:lpstr>
      <vt:lpstr>SOHO</vt:lpstr>
      <vt:lpstr>从以扫卖长子名分 看家庭价值观 </vt:lpstr>
      <vt:lpstr>PowerPoint 演示文稿</vt:lpstr>
      <vt:lpstr>PowerPoint 演示文稿</vt:lpstr>
      <vt:lpstr>一、家庭价值观的形成</vt:lpstr>
      <vt:lpstr>PowerPoint 演示文稿</vt:lpstr>
      <vt:lpstr>二、家庭价值观的体现</vt:lpstr>
      <vt:lpstr>PowerPoint 演示文稿</vt:lpstr>
      <vt:lpstr>四、家庭价值观的结果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从以扫卖长子名分 看家庭价值观 </dc:title>
  <dc:creator>a mac</dc:creator>
  <cp:lastModifiedBy>Apple</cp:lastModifiedBy>
  <cp:revision>21</cp:revision>
  <dcterms:created xsi:type="dcterms:W3CDTF">2022-12-04T20:16:30Z</dcterms:created>
  <dcterms:modified xsi:type="dcterms:W3CDTF">2022-12-04T20:16:30Z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2052-3.9.1.6204</vt:lpwstr>
  </property>
</Properties>
</file>